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5" Type="http://schemas.openxmlformats.org/officeDocument/2006/relationships/slideLayout" Target="../slideLayouts/slideLayout1.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8" Type="http://schemas.openxmlformats.org/officeDocument/2006/relationships/slideLayout" Target="../slideLayouts/slideLayout1.xml"/><Relationship Id="rId9"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9" Type="http://schemas.openxmlformats.org/officeDocument/2006/relationships/slideLayout" Target="../slideLayouts/slideLayout1.xml"/><Relationship Id="rId10"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873216"/>
          </a:xfrm>
          <a:prstGeom prst="rect">
            <a:avLst/>
          </a:prstGeom>
        </p:spPr>
      </p:pic>
      <p:sp>
        <p:nvSpPr>
          <p:cNvPr id="5" name="Text 1"/>
          <p:cNvSpPr/>
          <p:nvPr/>
        </p:nvSpPr>
        <p:spPr>
          <a:xfrm>
            <a:off x="1037153" y="3505676"/>
            <a:ext cx="12556093" cy="1982629"/>
          </a:xfrm>
          <a:prstGeom prst="rect">
            <a:avLst/>
          </a:prstGeom>
          <a:noFill/>
          <a:ln/>
        </p:spPr>
        <p:txBody>
          <a:bodyPr wrap="square" rtlCol="0" anchor="t"/>
          <a:lstStyle/>
          <a:p>
            <a:pPr indent="0" marL="0">
              <a:lnSpc>
                <a:spcPts val="7805"/>
              </a:lnSpc>
              <a:buNone/>
            </a:pPr>
            <a:r>
              <a:rPr lang="en-US" sz="6244" b="1" spc="-187" kern="0" dirty="0">
                <a:solidFill>
                  <a:srgbClr val="FF8AAF"/>
                </a:solidFill>
                <a:latin typeface="p22-mackinac-pro" pitchFamily="34" charset="0"/>
                <a:ea typeface="p22-mackinac-pro" pitchFamily="34" charset="-122"/>
                <a:cs typeface="p22-mackinac-pro" pitchFamily="34" charset="-120"/>
              </a:rPr>
              <a:t>MongoDB Queries: A Comprehensive Guide</a:t>
            </a:r>
            <a:endParaRPr lang="en-US" sz="6244" dirty="0"/>
          </a:p>
        </p:txBody>
      </p:sp>
      <p:sp>
        <p:nvSpPr>
          <p:cNvPr id="6" name="Text 2"/>
          <p:cNvSpPr/>
          <p:nvPr/>
        </p:nvSpPr>
        <p:spPr>
          <a:xfrm>
            <a:off x="1037153" y="5832991"/>
            <a:ext cx="12556093" cy="735568"/>
          </a:xfrm>
          <a:prstGeom prst="rect">
            <a:avLst/>
          </a:prstGeom>
          <a:noFill/>
          <a:ln/>
        </p:spPr>
        <p:txBody>
          <a:bodyPr wrap="square" rtlCol="0" anchor="t"/>
          <a:lstStyle/>
          <a:p>
            <a:pPr indent="0" marL="0">
              <a:lnSpc>
                <a:spcPts val="2896"/>
              </a:lnSpc>
              <a:buNone/>
            </a:pPr>
            <a:r>
              <a:rPr lang="en-US" sz="1810" spc="-36" kern="0" dirty="0">
                <a:solidFill>
                  <a:srgbClr val="E0D6DE"/>
                </a:solidFill>
                <a:latin typeface="Inter" pitchFamily="34" charset="0"/>
                <a:ea typeface="Inter" pitchFamily="34" charset="-122"/>
                <a:cs typeface="Inter" pitchFamily="34" charset="-120"/>
              </a:rPr>
              <a:t>This presentation explores the fundamental aspects of MongoDB queries. It covers the key CRUD operations and delves into various query operators, showcasing practical examples using the IMDb Top 100 Movies dataset.</a:t>
            </a:r>
            <a:endParaRPr lang="en-US" sz="1810" dirty="0"/>
          </a:p>
        </p:txBody>
      </p:sp>
      <p:sp>
        <p:nvSpPr>
          <p:cNvPr id="7" name="Shape 3"/>
          <p:cNvSpPr/>
          <p:nvPr/>
        </p:nvSpPr>
        <p:spPr>
          <a:xfrm>
            <a:off x="7131368" y="6827044"/>
            <a:ext cx="367665" cy="367665"/>
          </a:xfrm>
          <a:prstGeom prst="roundRect">
            <a:avLst>
              <a:gd name="adj" fmla="val 2486797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7138987" y="6834664"/>
            <a:ext cx="352425" cy="352425"/>
          </a:xfrm>
          <a:prstGeom prst="rect">
            <a:avLst/>
          </a:prstGeom>
        </p:spPr>
      </p:pic>
      <p:sp>
        <p:nvSpPr>
          <p:cNvPr id="9" name="Text 4"/>
          <p:cNvSpPr/>
          <p:nvPr/>
        </p:nvSpPr>
        <p:spPr>
          <a:xfrm>
            <a:off x="6125408" y="7194828"/>
            <a:ext cx="2379464" cy="402193"/>
          </a:xfrm>
          <a:prstGeom prst="rect">
            <a:avLst/>
          </a:prstGeom>
          <a:noFill/>
          <a:ln/>
        </p:spPr>
        <p:txBody>
          <a:bodyPr wrap="none" rtlCol="0" anchor="t"/>
          <a:lstStyle/>
          <a:p>
            <a:pPr algn="ctr" indent="0" marL="0">
              <a:lnSpc>
                <a:spcPts val="3167"/>
              </a:lnSpc>
              <a:buNone/>
            </a:pPr>
            <a:r>
              <a:rPr lang="en-US" sz="2262" b="1" spc="-36" kern="0" dirty="0">
                <a:solidFill>
                  <a:srgbClr val="E0D6DE"/>
                </a:solidFill>
                <a:latin typeface="Inter" pitchFamily="34" charset="0"/>
                <a:ea typeface="Inter" pitchFamily="34" charset="-122"/>
                <a:cs typeface="Inter" pitchFamily="34" charset="-120"/>
              </a:rPr>
              <a:t>by Naveen Kumar</a:t>
            </a:r>
            <a:endParaRPr lang="en-US" sz="2262"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0C0524">
              <a:alpha val="80000"/>
            </a:srgbClr>
          </a:solidFill>
          <a:ln/>
        </p:spPr>
      </p:sp>
      <p:sp>
        <p:nvSpPr>
          <p:cNvPr id="6" name="Text 2"/>
          <p:cNvSpPr/>
          <p:nvPr/>
        </p:nvSpPr>
        <p:spPr>
          <a:xfrm>
            <a:off x="864037" y="752594"/>
            <a:ext cx="6172200" cy="771525"/>
          </a:xfrm>
          <a:prstGeom prst="rect">
            <a:avLst/>
          </a:prstGeom>
          <a:noFill/>
          <a:ln/>
        </p:spPr>
        <p:txBody>
          <a:bodyPr wrap="none" rtlCol="0" anchor="t"/>
          <a:lstStyle/>
          <a:p>
            <a:pPr indent="0" marL="0">
              <a:lnSpc>
                <a:spcPts val="6075"/>
              </a:lnSpc>
              <a:buNone/>
            </a:pPr>
            <a:endParaRPr lang="en-US" sz="4860" dirty="0"/>
          </a:p>
        </p:txBody>
      </p:sp>
      <p:sp>
        <p:nvSpPr>
          <p:cNvPr id="7" name="Text 3"/>
          <p:cNvSpPr/>
          <p:nvPr/>
        </p:nvSpPr>
        <p:spPr>
          <a:xfrm>
            <a:off x="864037" y="2141220"/>
            <a:ext cx="3424714"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Count of Movies by Year</a:t>
            </a:r>
            <a:endParaRPr lang="en-US" sz="2430" dirty="0"/>
          </a:p>
        </p:txBody>
      </p:sp>
      <p:sp>
        <p:nvSpPr>
          <p:cNvPr id="8" name="Text 4"/>
          <p:cNvSpPr/>
          <p:nvPr/>
        </p:nvSpPr>
        <p:spPr>
          <a:xfrm>
            <a:off x="864037" y="2773799"/>
            <a:ext cx="6150054" cy="1185148"/>
          </a:xfrm>
          <a:prstGeom prst="rect">
            <a:avLst/>
          </a:prstGeom>
          <a:noFill/>
          <a:ln/>
        </p:spPr>
        <p:txBody>
          <a:bodyPr wrap="square" rtlCol="0" anchor="t"/>
          <a:lstStyle/>
          <a:p>
            <a:pPr indent="0" marL="0">
              <a:lnSpc>
                <a:spcPts val="3110"/>
              </a:lnSpc>
              <a:buNone/>
            </a:pPr>
            <a:r>
              <a:rPr lang="en-US" sz="1944" i="1" spc="-39" kern="0" dirty="0">
                <a:solidFill>
                  <a:srgbClr val="E0D6DE"/>
                </a:solidFill>
                <a:latin typeface="Inter" pitchFamily="34" charset="0"/>
                <a:ea typeface="Inter" pitchFamily="34" charset="-122"/>
                <a:cs typeface="Inter" pitchFamily="34" charset="-120"/>
              </a:rPr>
              <a:t>This query counts the number of movies released each year, offering a historical perspective on movie production volumes over time.</a:t>
            </a:r>
            <a:endParaRPr lang="en-US" sz="1944" dirty="0"/>
          </a:p>
        </p:txBody>
      </p:sp>
      <p:sp>
        <p:nvSpPr>
          <p:cNvPr id="9" name="Text 5"/>
          <p:cNvSpPr/>
          <p:nvPr/>
        </p:nvSpPr>
        <p:spPr>
          <a:xfrm>
            <a:off x="1258967" y="4181118"/>
            <a:ext cx="5755124" cy="395049"/>
          </a:xfrm>
          <a:prstGeom prst="rect">
            <a:avLst/>
          </a:prstGeom>
          <a:noFill/>
          <a:ln/>
        </p:spPr>
        <p:txBody>
          <a:bodyPr wrap="none" rtlCol="0" anchor="t"/>
          <a:lstStyle/>
          <a:p>
            <a:pPr algn="l" marL="342900" indent="-342900">
              <a:lnSpc>
                <a:spcPts val="3110"/>
              </a:lnSpc>
              <a:buSzPct val="100000"/>
              <a:buFont typeface="+mj-lt"/>
              <a:buAutoNum type="arabicPeriod" startAt="1"/>
            </a:pPr>
            <a:endParaRPr lang="en-US" sz="1944" dirty="0"/>
          </a:p>
        </p:txBody>
      </p:sp>
      <p:sp>
        <p:nvSpPr>
          <p:cNvPr id="10" name="Shape 6"/>
          <p:cNvSpPr/>
          <p:nvPr/>
        </p:nvSpPr>
        <p:spPr>
          <a:xfrm>
            <a:off x="864037" y="4853821"/>
            <a:ext cx="6150054" cy="2345531"/>
          </a:xfrm>
          <a:prstGeom prst="roundRect">
            <a:avLst>
              <a:gd name="adj" fmla="val 4421"/>
            </a:avLst>
          </a:prstGeom>
          <a:solidFill>
            <a:srgbClr val="1C113B"/>
          </a:solidFill>
          <a:ln/>
        </p:spPr>
      </p:sp>
      <p:sp>
        <p:nvSpPr>
          <p:cNvPr id="11" name="Shape 7"/>
          <p:cNvSpPr/>
          <p:nvPr/>
        </p:nvSpPr>
        <p:spPr>
          <a:xfrm>
            <a:off x="851773" y="4853821"/>
            <a:ext cx="6174581" cy="2345531"/>
          </a:xfrm>
          <a:prstGeom prst="roundRect">
            <a:avLst>
              <a:gd name="adj" fmla="val 1579"/>
            </a:avLst>
          </a:prstGeom>
          <a:solidFill>
            <a:srgbClr val="1C113B"/>
          </a:solidFill>
          <a:ln/>
        </p:spPr>
      </p:sp>
      <p:sp>
        <p:nvSpPr>
          <p:cNvPr id="12" name="Text 8"/>
          <p:cNvSpPr/>
          <p:nvPr/>
        </p:nvSpPr>
        <p:spPr>
          <a:xfrm>
            <a:off x="1098590" y="5038963"/>
            <a:ext cx="5680948" cy="1975247"/>
          </a:xfrm>
          <a:prstGeom prst="rect">
            <a:avLst/>
          </a:prstGeom>
          <a:noFill/>
          <a:ln/>
        </p:spPr>
        <p:txBody>
          <a:bodyPr wrap="square" rtlCol="0" anchor="t"/>
          <a:lstStyle/>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"$group": { "_id": "$Year", "count": { "$sum": 1 } } },</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"$sort": { "_id": 1 } }</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p:txBody>
      </p:sp>
      <p:sp>
        <p:nvSpPr>
          <p:cNvPr id="13" name="Text 9"/>
          <p:cNvSpPr/>
          <p:nvPr/>
        </p:nvSpPr>
        <p:spPr>
          <a:xfrm>
            <a:off x="7623929" y="2141220"/>
            <a:ext cx="5398889"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Highest Rated Movie of Each Category</a:t>
            </a:r>
            <a:endParaRPr lang="en-US" sz="2430" dirty="0"/>
          </a:p>
        </p:txBody>
      </p:sp>
      <p:sp>
        <p:nvSpPr>
          <p:cNvPr id="14" name="Text 10"/>
          <p:cNvSpPr/>
          <p:nvPr/>
        </p:nvSpPr>
        <p:spPr>
          <a:xfrm>
            <a:off x="7623929" y="2773799"/>
            <a:ext cx="6150054" cy="1185148"/>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query identifies the highest-rated movie in each category, highlighting the top performers across different genres.</a:t>
            </a:r>
            <a:endParaRPr lang="en-US" sz="1944" dirty="0"/>
          </a:p>
        </p:txBody>
      </p:sp>
      <p:sp>
        <p:nvSpPr>
          <p:cNvPr id="15" name="Shape 11"/>
          <p:cNvSpPr/>
          <p:nvPr/>
        </p:nvSpPr>
        <p:spPr>
          <a:xfrm>
            <a:off x="7623929" y="4236601"/>
            <a:ext cx="6150054" cy="1950482"/>
          </a:xfrm>
          <a:prstGeom prst="roundRect">
            <a:avLst>
              <a:gd name="adj" fmla="val 5316"/>
            </a:avLst>
          </a:prstGeom>
          <a:solidFill>
            <a:srgbClr val="1C113B"/>
          </a:solidFill>
          <a:ln/>
        </p:spPr>
      </p:sp>
      <p:sp>
        <p:nvSpPr>
          <p:cNvPr id="16" name="Shape 12"/>
          <p:cNvSpPr/>
          <p:nvPr/>
        </p:nvSpPr>
        <p:spPr>
          <a:xfrm>
            <a:off x="7611666" y="4236601"/>
            <a:ext cx="6174581" cy="1950482"/>
          </a:xfrm>
          <a:prstGeom prst="roundRect">
            <a:avLst>
              <a:gd name="adj" fmla="val 1899"/>
            </a:avLst>
          </a:prstGeom>
          <a:solidFill>
            <a:srgbClr val="1C113B"/>
          </a:solidFill>
          <a:ln/>
        </p:spPr>
      </p:sp>
      <p:sp>
        <p:nvSpPr>
          <p:cNvPr id="17" name="Text 13"/>
          <p:cNvSpPr/>
          <p:nvPr/>
        </p:nvSpPr>
        <p:spPr>
          <a:xfrm>
            <a:off x="7858482" y="4421743"/>
            <a:ext cx="5680948" cy="1580198"/>
          </a:xfrm>
          <a:prstGeom prst="rect">
            <a:avLst/>
          </a:prstGeom>
          <a:noFill/>
          <a:ln/>
        </p:spPr>
        <p:txBody>
          <a:bodyPr wrap="square" rtlCol="0" anchor="t"/>
          <a:lstStyle/>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"$group": { "_id": "$Category", "highestRatedMovie": { "$max": "$Rating" } } }</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31029"/>
          </a:xfrm>
          <a:prstGeom prst="rect">
            <a:avLst/>
          </a:prstGeom>
        </p:spPr>
      </p:pic>
      <p:sp>
        <p:nvSpPr>
          <p:cNvPr id="5" name="Shape 1"/>
          <p:cNvSpPr/>
          <p:nvPr/>
        </p:nvSpPr>
        <p:spPr>
          <a:xfrm>
            <a:off x="0" y="0"/>
            <a:ext cx="14630400" cy="8231029"/>
          </a:xfrm>
          <a:prstGeom prst="roundRect">
            <a:avLst>
              <a:gd name="adj" fmla="val 2154"/>
            </a:avLst>
          </a:prstGeom>
          <a:solidFill>
            <a:srgbClr val="0C0524">
              <a:alpha val="80000"/>
            </a:srgbClr>
          </a:solidFill>
          <a:ln/>
        </p:spPr>
      </p:sp>
      <p:sp>
        <p:nvSpPr>
          <p:cNvPr id="6" name="Text 2"/>
          <p:cNvSpPr/>
          <p:nvPr/>
        </p:nvSpPr>
        <p:spPr>
          <a:xfrm>
            <a:off x="861655" y="676989"/>
            <a:ext cx="6155055" cy="769382"/>
          </a:xfrm>
          <a:prstGeom prst="rect">
            <a:avLst/>
          </a:prstGeom>
          <a:noFill/>
          <a:ln/>
        </p:spPr>
        <p:txBody>
          <a:bodyPr wrap="none" rtlCol="0" anchor="t"/>
          <a:lstStyle/>
          <a:p>
            <a:pPr indent="0" marL="0">
              <a:lnSpc>
                <a:spcPts val="6058"/>
              </a:lnSpc>
              <a:buNone/>
            </a:pPr>
            <a:endParaRPr lang="en-US" sz="4847" dirty="0"/>
          </a:p>
        </p:txBody>
      </p:sp>
      <p:sp>
        <p:nvSpPr>
          <p:cNvPr id="7" name="Text 3"/>
          <p:cNvSpPr/>
          <p:nvPr/>
        </p:nvSpPr>
        <p:spPr>
          <a:xfrm>
            <a:off x="861655" y="2061686"/>
            <a:ext cx="4472702" cy="384691"/>
          </a:xfrm>
          <a:prstGeom prst="rect">
            <a:avLst/>
          </a:prstGeom>
          <a:noFill/>
          <a:ln/>
        </p:spPr>
        <p:txBody>
          <a:bodyPr wrap="none" rtlCol="0" anchor="t"/>
          <a:lstStyle/>
          <a:p>
            <a:pPr indent="0" marL="0">
              <a:lnSpc>
                <a:spcPts val="3029"/>
              </a:lnSpc>
              <a:buNone/>
            </a:pPr>
            <a:r>
              <a:rPr lang="en-US" sz="2423" b="1" spc="-73" kern="0" dirty="0">
                <a:solidFill>
                  <a:srgbClr val="FF8AAF"/>
                </a:solidFill>
                <a:latin typeface="p22-mackinac-pro" pitchFamily="34" charset="0"/>
                <a:ea typeface="p22-mackinac-pro" pitchFamily="34" charset="-122"/>
                <a:cs typeface="p22-mackinac-pro" pitchFamily="34" charset="-120"/>
              </a:rPr>
              <a:t>Movies with a Rating Above 8.0</a:t>
            </a:r>
            <a:endParaRPr lang="en-US" sz="2423" dirty="0"/>
          </a:p>
        </p:txBody>
      </p:sp>
      <p:sp>
        <p:nvSpPr>
          <p:cNvPr id="8" name="Text 4"/>
          <p:cNvSpPr/>
          <p:nvPr/>
        </p:nvSpPr>
        <p:spPr>
          <a:xfrm>
            <a:off x="861655" y="2692479"/>
            <a:ext cx="6153269" cy="1181576"/>
          </a:xfrm>
          <a:prstGeom prst="rect">
            <a:avLst/>
          </a:prstGeom>
          <a:noFill/>
          <a:ln/>
        </p:spPr>
        <p:txBody>
          <a:bodyPr wrap="square" rtlCol="0" anchor="t"/>
          <a:lstStyle/>
          <a:p>
            <a:pPr indent="0" marL="0">
              <a:lnSpc>
                <a:spcPts val="3102"/>
              </a:lnSpc>
              <a:buNone/>
            </a:pPr>
            <a:r>
              <a:rPr lang="en-US" sz="1939" spc="-39" kern="0" dirty="0">
                <a:solidFill>
                  <a:srgbClr val="E0D6DE"/>
                </a:solidFill>
                <a:latin typeface="Inter" pitchFamily="34" charset="0"/>
                <a:ea typeface="Inter" pitchFamily="34" charset="-122"/>
                <a:cs typeface="Inter" pitchFamily="34" charset="-120"/>
              </a:rPr>
              <a:t>This query filters for movies with a rating above 8.0, showcasing critically acclaimed films with high audience approval.</a:t>
            </a:r>
            <a:endParaRPr lang="en-US" sz="1939" dirty="0"/>
          </a:p>
        </p:txBody>
      </p:sp>
      <p:sp>
        <p:nvSpPr>
          <p:cNvPr id="9" name="Text 5"/>
          <p:cNvSpPr/>
          <p:nvPr/>
        </p:nvSpPr>
        <p:spPr>
          <a:xfrm>
            <a:off x="1255514" y="4095631"/>
            <a:ext cx="5759410" cy="393859"/>
          </a:xfrm>
          <a:prstGeom prst="rect">
            <a:avLst/>
          </a:prstGeom>
          <a:noFill/>
          <a:ln/>
        </p:spPr>
        <p:txBody>
          <a:bodyPr wrap="none" rtlCol="0" anchor="t"/>
          <a:lstStyle/>
          <a:p>
            <a:pPr algn="l" marL="342900" indent="-342900">
              <a:lnSpc>
                <a:spcPts val="3102"/>
              </a:lnSpc>
              <a:buSzPct val="100000"/>
              <a:buFont typeface="+mj-lt"/>
              <a:buAutoNum type="arabicPeriod" startAt="1"/>
            </a:pPr>
            <a:endParaRPr lang="en-US" sz="1939" dirty="0"/>
          </a:p>
        </p:txBody>
      </p:sp>
      <p:sp>
        <p:nvSpPr>
          <p:cNvPr id="10" name="Shape 6"/>
          <p:cNvSpPr/>
          <p:nvPr/>
        </p:nvSpPr>
        <p:spPr>
          <a:xfrm>
            <a:off x="861655" y="4766429"/>
            <a:ext cx="6153269" cy="1550670"/>
          </a:xfrm>
          <a:prstGeom prst="roundRect">
            <a:avLst>
              <a:gd name="adj" fmla="val 6668"/>
            </a:avLst>
          </a:prstGeom>
          <a:solidFill>
            <a:srgbClr val="1C113B"/>
          </a:solidFill>
          <a:ln/>
        </p:spPr>
      </p:sp>
      <p:sp>
        <p:nvSpPr>
          <p:cNvPr id="11" name="Shape 7"/>
          <p:cNvSpPr/>
          <p:nvPr/>
        </p:nvSpPr>
        <p:spPr>
          <a:xfrm>
            <a:off x="849392" y="4766429"/>
            <a:ext cx="6177796" cy="1550670"/>
          </a:xfrm>
          <a:prstGeom prst="roundRect">
            <a:avLst>
              <a:gd name="adj" fmla="val 2382"/>
            </a:avLst>
          </a:prstGeom>
          <a:solidFill>
            <a:srgbClr val="1C113B"/>
          </a:solidFill>
          <a:ln/>
        </p:spPr>
      </p:sp>
      <p:sp>
        <p:nvSpPr>
          <p:cNvPr id="12" name="Text 8"/>
          <p:cNvSpPr/>
          <p:nvPr/>
        </p:nvSpPr>
        <p:spPr>
          <a:xfrm>
            <a:off x="1095494" y="4950976"/>
            <a:ext cx="5685592" cy="1181576"/>
          </a:xfrm>
          <a:prstGeom prst="rect">
            <a:avLst/>
          </a:prstGeom>
          <a:noFill/>
          <a:ln/>
        </p:spPr>
        <p:txBody>
          <a:bodyPr wrap="square" rtlCol="0" anchor="t"/>
          <a:lstStyle/>
          <a:p>
            <a:pPr indent="0" marL="0">
              <a:lnSpc>
                <a:spcPts val="3102"/>
              </a:lnSpc>
              <a:buNone/>
            </a:pPr>
            <a:r>
              <a:rPr lang="en-US" sz="1939" spc="-39" kern="0" dirty="0">
                <a:solidFill>
                  <a:srgbClr val="E0D6DE"/>
                </a:solidFill>
                <a:highlight>
                  <a:srgbClr val="1C113B"/>
                </a:highlight>
                <a:latin typeface="Consolas" pitchFamily="34" charset="0"/>
                <a:ea typeface="Consolas" pitchFamily="34" charset="-122"/>
                <a:cs typeface="Consolas" pitchFamily="34" charset="-120"/>
              </a:rPr>
              <a:t>[</a:t>
            </a:r>
            <a:endParaRPr lang="en-US" sz="1939" dirty="0"/>
          </a:p>
          <a:p>
            <a:pPr indent="0" marL="0">
              <a:lnSpc>
                <a:spcPts val="3102"/>
              </a:lnSpc>
              <a:buNone/>
            </a:pPr>
            <a:r>
              <a:rPr lang="en-US" sz="1939" spc="-39" kern="0" dirty="0">
                <a:solidFill>
                  <a:srgbClr val="E0D6DE"/>
                </a:solidFill>
                <a:highlight>
                  <a:srgbClr val="1C113B"/>
                </a:highlight>
                <a:latin typeface="Consolas" pitchFamily="34" charset="0"/>
                <a:ea typeface="Consolas" pitchFamily="34" charset="-122"/>
                <a:cs typeface="Consolas" pitchFamily="34" charset="-120"/>
              </a:rPr>
              <a:t>  { "$match": { "Rating": { "$gt": 8.0 } } }</a:t>
            </a:r>
            <a:endParaRPr lang="en-US" sz="1939" dirty="0"/>
          </a:p>
          <a:p>
            <a:pPr indent="0" marL="0">
              <a:lnSpc>
                <a:spcPts val="3102"/>
              </a:lnSpc>
              <a:buNone/>
            </a:pPr>
            <a:r>
              <a:rPr lang="en-US" sz="1939" spc="-39" kern="0" dirty="0">
                <a:solidFill>
                  <a:srgbClr val="E0D6DE"/>
                </a:solidFill>
                <a:highlight>
                  <a:srgbClr val="1C113B"/>
                </a:highlight>
                <a:latin typeface="Consolas" pitchFamily="34" charset="0"/>
                <a:ea typeface="Consolas" pitchFamily="34" charset="-122"/>
                <a:cs typeface="Consolas" pitchFamily="34" charset="-120"/>
              </a:rPr>
              <a:t>]</a:t>
            </a:r>
            <a:endParaRPr lang="en-US" sz="1939" dirty="0"/>
          </a:p>
        </p:txBody>
      </p:sp>
      <p:sp>
        <p:nvSpPr>
          <p:cNvPr id="13" name="Text 9"/>
          <p:cNvSpPr/>
          <p:nvPr/>
        </p:nvSpPr>
        <p:spPr>
          <a:xfrm>
            <a:off x="7623096" y="2061686"/>
            <a:ext cx="3077528" cy="384691"/>
          </a:xfrm>
          <a:prstGeom prst="rect">
            <a:avLst/>
          </a:prstGeom>
          <a:noFill/>
          <a:ln/>
        </p:spPr>
        <p:txBody>
          <a:bodyPr wrap="none" rtlCol="0" anchor="t"/>
          <a:lstStyle/>
          <a:p>
            <a:pPr indent="0" marL="0">
              <a:lnSpc>
                <a:spcPts val="3029"/>
              </a:lnSpc>
              <a:buNone/>
            </a:pPr>
            <a:r>
              <a:rPr lang="en-US" sz="2423" b="1" spc="-73" kern="0" dirty="0">
                <a:solidFill>
                  <a:srgbClr val="FF8AAF"/>
                </a:solidFill>
                <a:latin typeface="p22-mackinac-pro" pitchFamily="34" charset="0"/>
                <a:ea typeface="p22-mackinac-pro" pitchFamily="34" charset="-122"/>
                <a:cs typeface="p22-mackinac-pro" pitchFamily="34" charset="-120"/>
              </a:rPr>
              <a:t>Most Common Genre</a:t>
            </a:r>
            <a:endParaRPr lang="en-US" sz="2423" dirty="0"/>
          </a:p>
        </p:txBody>
      </p:sp>
      <p:sp>
        <p:nvSpPr>
          <p:cNvPr id="14" name="Text 10"/>
          <p:cNvSpPr/>
          <p:nvPr/>
        </p:nvSpPr>
        <p:spPr>
          <a:xfrm>
            <a:off x="7623096" y="2692479"/>
            <a:ext cx="6153269" cy="1181576"/>
          </a:xfrm>
          <a:prstGeom prst="rect">
            <a:avLst/>
          </a:prstGeom>
          <a:noFill/>
          <a:ln/>
        </p:spPr>
        <p:txBody>
          <a:bodyPr wrap="square" rtlCol="0" anchor="t"/>
          <a:lstStyle/>
          <a:p>
            <a:pPr indent="0" marL="0">
              <a:lnSpc>
                <a:spcPts val="3102"/>
              </a:lnSpc>
              <a:buNone/>
            </a:pPr>
            <a:r>
              <a:rPr lang="en-US" sz="1939" spc="-39" kern="0" dirty="0">
                <a:solidFill>
                  <a:srgbClr val="E0D6DE"/>
                </a:solidFill>
                <a:latin typeface="Inter" pitchFamily="34" charset="0"/>
                <a:ea typeface="Inter" pitchFamily="34" charset="-122"/>
                <a:cs typeface="Inter" pitchFamily="34" charset="-120"/>
              </a:rPr>
              <a:t>This query determines the most common genre among the movies, providing insights into popular movie categories.</a:t>
            </a:r>
            <a:endParaRPr lang="en-US" sz="1939" dirty="0"/>
          </a:p>
        </p:txBody>
      </p:sp>
      <p:sp>
        <p:nvSpPr>
          <p:cNvPr id="15" name="Shape 11"/>
          <p:cNvSpPr/>
          <p:nvPr/>
        </p:nvSpPr>
        <p:spPr>
          <a:xfrm>
            <a:off x="7623096" y="4150995"/>
            <a:ext cx="6153269" cy="3126105"/>
          </a:xfrm>
          <a:prstGeom prst="roundRect">
            <a:avLst>
              <a:gd name="adj" fmla="val 3308"/>
            </a:avLst>
          </a:prstGeom>
          <a:solidFill>
            <a:srgbClr val="1C113B"/>
          </a:solidFill>
          <a:ln/>
        </p:spPr>
      </p:sp>
      <p:sp>
        <p:nvSpPr>
          <p:cNvPr id="16" name="Shape 12"/>
          <p:cNvSpPr/>
          <p:nvPr/>
        </p:nvSpPr>
        <p:spPr>
          <a:xfrm>
            <a:off x="7610832" y="4150995"/>
            <a:ext cx="6177796" cy="3126105"/>
          </a:xfrm>
          <a:prstGeom prst="roundRect">
            <a:avLst>
              <a:gd name="adj" fmla="val 1181"/>
            </a:avLst>
          </a:prstGeom>
          <a:solidFill>
            <a:srgbClr val="1C113B"/>
          </a:solidFill>
          <a:ln/>
        </p:spPr>
      </p:sp>
      <p:sp>
        <p:nvSpPr>
          <p:cNvPr id="17" name="Text 13"/>
          <p:cNvSpPr/>
          <p:nvPr/>
        </p:nvSpPr>
        <p:spPr>
          <a:xfrm>
            <a:off x="7856934" y="4335542"/>
            <a:ext cx="5685592" cy="2757011"/>
          </a:xfrm>
          <a:prstGeom prst="rect">
            <a:avLst/>
          </a:prstGeom>
          <a:noFill/>
          <a:ln/>
        </p:spPr>
        <p:txBody>
          <a:bodyPr wrap="square" rtlCol="0" anchor="t"/>
          <a:lstStyle/>
          <a:p>
            <a:pPr indent="0" marL="0">
              <a:lnSpc>
                <a:spcPts val="3102"/>
              </a:lnSpc>
              <a:buNone/>
            </a:pPr>
            <a:r>
              <a:rPr lang="en-US" sz="1939" spc="-39" kern="0" dirty="0">
                <a:solidFill>
                  <a:srgbClr val="E0D6DE"/>
                </a:solidFill>
                <a:highlight>
                  <a:srgbClr val="1C113B"/>
                </a:highlight>
                <a:latin typeface="Consolas" pitchFamily="34" charset="0"/>
                <a:ea typeface="Consolas" pitchFamily="34" charset="-122"/>
                <a:cs typeface="Consolas" pitchFamily="34" charset="-120"/>
              </a:rPr>
              <a:t>[</a:t>
            </a:r>
            <a:endParaRPr lang="en-US" sz="1939" dirty="0"/>
          </a:p>
          <a:p>
            <a:pPr indent="0" marL="0">
              <a:lnSpc>
                <a:spcPts val="3102"/>
              </a:lnSpc>
              <a:buNone/>
            </a:pPr>
            <a:r>
              <a:rPr lang="en-US" sz="1939" spc="-39" kern="0" dirty="0">
                <a:solidFill>
                  <a:srgbClr val="E0D6DE"/>
                </a:solidFill>
                <a:highlight>
                  <a:srgbClr val="1C113B"/>
                </a:highlight>
                <a:latin typeface="Consolas" pitchFamily="34" charset="0"/>
                <a:ea typeface="Consolas" pitchFamily="34" charset="-122"/>
                <a:cs typeface="Consolas" pitchFamily="34" charset="-120"/>
              </a:rPr>
              <a:t>  { "$unwind": "$Genre" },</a:t>
            </a:r>
            <a:endParaRPr lang="en-US" sz="1939" dirty="0"/>
          </a:p>
          <a:p>
            <a:pPr indent="0" marL="0">
              <a:lnSpc>
                <a:spcPts val="3102"/>
              </a:lnSpc>
              <a:buNone/>
            </a:pPr>
            <a:r>
              <a:rPr lang="en-US" sz="1939" spc="-39" kern="0" dirty="0">
                <a:solidFill>
                  <a:srgbClr val="E0D6DE"/>
                </a:solidFill>
                <a:highlight>
                  <a:srgbClr val="1C113B"/>
                </a:highlight>
                <a:latin typeface="Consolas" pitchFamily="34" charset="0"/>
                <a:ea typeface="Consolas" pitchFamily="34" charset="-122"/>
                <a:cs typeface="Consolas" pitchFamily="34" charset="-120"/>
              </a:rPr>
              <a:t>  { "$group": { "_id": "$Genre", "count": { "$sum": 1 } } },</a:t>
            </a:r>
            <a:endParaRPr lang="en-US" sz="1939" dirty="0"/>
          </a:p>
          <a:p>
            <a:pPr indent="0" marL="0">
              <a:lnSpc>
                <a:spcPts val="3102"/>
              </a:lnSpc>
              <a:buNone/>
            </a:pPr>
            <a:r>
              <a:rPr lang="en-US" sz="1939" spc="-39" kern="0" dirty="0">
                <a:solidFill>
                  <a:srgbClr val="E0D6DE"/>
                </a:solidFill>
                <a:highlight>
                  <a:srgbClr val="1C113B"/>
                </a:highlight>
                <a:latin typeface="Consolas" pitchFamily="34" charset="0"/>
                <a:ea typeface="Consolas" pitchFamily="34" charset="-122"/>
                <a:cs typeface="Consolas" pitchFamily="34" charset="-120"/>
              </a:rPr>
              <a:t>  { "$sort": { "count": -1 } },</a:t>
            </a:r>
            <a:endParaRPr lang="en-US" sz="1939" dirty="0"/>
          </a:p>
          <a:p>
            <a:pPr indent="0" marL="0">
              <a:lnSpc>
                <a:spcPts val="3102"/>
              </a:lnSpc>
              <a:buNone/>
            </a:pPr>
            <a:r>
              <a:rPr lang="en-US" sz="1939" spc="-39" kern="0" dirty="0">
                <a:solidFill>
                  <a:srgbClr val="E0D6DE"/>
                </a:solidFill>
                <a:highlight>
                  <a:srgbClr val="1C113B"/>
                </a:highlight>
                <a:latin typeface="Consolas" pitchFamily="34" charset="0"/>
                <a:ea typeface="Consolas" pitchFamily="34" charset="-122"/>
                <a:cs typeface="Consolas" pitchFamily="34" charset="-120"/>
              </a:rPr>
              <a:t>  { "$limit": 1 }</a:t>
            </a:r>
            <a:endParaRPr lang="en-US" sz="1939" dirty="0"/>
          </a:p>
          <a:p>
            <a:pPr indent="0" marL="0">
              <a:lnSpc>
                <a:spcPts val="3102"/>
              </a:lnSpc>
              <a:buNone/>
            </a:pPr>
            <a:r>
              <a:rPr lang="en-US" sz="1939" spc="-39" kern="0" dirty="0">
                <a:solidFill>
                  <a:srgbClr val="E0D6DE"/>
                </a:solidFill>
                <a:highlight>
                  <a:srgbClr val="1C113B"/>
                </a:highlight>
                <a:latin typeface="Consolas" pitchFamily="34" charset="0"/>
                <a:ea typeface="Consolas" pitchFamily="34" charset="-122"/>
                <a:cs typeface="Consolas" pitchFamily="34" charset="-120"/>
              </a:rPr>
              <a:t>]</a:t>
            </a:r>
            <a:endParaRPr lang="en-US" sz="1939"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0C0524">
              <a:alpha val="80000"/>
            </a:srgbClr>
          </a:solidFill>
          <a:ln/>
        </p:spPr>
      </p:sp>
      <p:sp>
        <p:nvSpPr>
          <p:cNvPr id="6" name="Text 2"/>
          <p:cNvSpPr/>
          <p:nvPr/>
        </p:nvSpPr>
        <p:spPr>
          <a:xfrm>
            <a:off x="864037" y="950119"/>
            <a:ext cx="6172200" cy="771525"/>
          </a:xfrm>
          <a:prstGeom prst="rect">
            <a:avLst/>
          </a:prstGeom>
          <a:noFill/>
          <a:ln/>
        </p:spPr>
        <p:txBody>
          <a:bodyPr wrap="none" rtlCol="0" anchor="t"/>
          <a:lstStyle/>
          <a:p>
            <a:pPr indent="0" marL="0">
              <a:lnSpc>
                <a:spcPts val="6075"/>
              </a:lnSpc>
              <a:buNone/>
            </a:pPr>
            <a:endParaRPr lang="en-US" sz="4860" dirty="0"/>
          </a:p>
        </p:txBody>
      </p:sp>
      <p:sp>
        <p:nvSpPr>
          <p:cNvPr id="7" name="Text 3"/>
          <p:cNvSpPr/>
          <p:nvPr/>
        </p:nvSpPr>
        <p:spPr>
          <a:xfrm>
            <a:off x="864037" y="2338745"/>
            <a:ext cx="3385780"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Movies with No Awards</a:t>
            </a:r>
            <a:endParaRPr lang="en-US" sz="2430" dirty="0"/>
          </a:p>
        </p:txBody>
      </p:sp>
      <p:sp>
        <p:nvSpPr>
          <p:cNvPr id="8" name="Text 4"/>
          <p:cNvSpPr/>
          <p:nvPr/>
        </p:nvSpPr>
        <p:spPr>
          <a:xfrm>
            <a:off x="864037" y="2971324"/>
            <a:ext cx="6150054" cy="1185148"/>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query finds movies that have not received any awards, highlighting those that may have been overlooked despite their merit.</a:t>
            </a:r>
            <a:endParaRPr lang="en-US" sz="1944" dirty="0"/>
          </a:p>
        </p:txBody>
      </p:sp>
      <p:sp>
        <p:nvSpPr>
          <p:cNvPr id="9" name="Text 5"/>
          <p:cNvSpPr/>
          <p:nvPr/>
        </p:nvSpPr>
        <p:spPr>
          <a:xfrm>
            <a:off x="1258967" y="4378643"/>
            <a:ext cx="5755124" cy="395049"/>
          </a:xfrm>
          <a:prstGeom prst="rect">
            <a:avLst/>
          </a:prstGeom>
          <a:noFill/>
          <a:ln/>
        </p:spPr>
        <p:txBody>
          <a:bodyPr wrap="none" rtlCol="0" anchor="t"/>
          <a:lstStyle/>
          <a:p>
            <a:pPr algn="l" marL="342900" indent="-342900">
              <a:lnSpc>
                <a:spcPts val="3110"/>
              </a:lnSpc>
              <a:buSzPct val="100000"/>
              <a:buFont typeface="+mj-lt"/>
              <a:buAutoNum type="arabicPeriod" startAt="1"/>
            </a:pPr>
            <a:endParaRPr lang="en-US" sz="1944" dirty="0"/>
          </a:p>
        </p:txBody>
      </p:sp>
      <p:sp>
        <p:nvSpPr>
          <p:cNvPr id="10" name="Shape 6"/>
          <p:cNvSpPr/>
          <p:nvPr/>
        </p:nvSpPr>
        <p:spPr>
          <a:xfrm>
            <a:off x="864037" y="5051346"/>
            <a:ext cx="6150054" cy="1555432"/>
          </a:xfrm>
          <a:prstGeom prst="roundRect">
            <a:avLst>
              <a:gd name="adj" fmla="val 6667"/>
            </a:avLst>
          </a:prstGeom>
          <a:solidFill>
            <a:srgbClr val="1C113B"/>
          </a:solidFill>
          <a:ln/>
        </p:spPr>
      </p:sp>
      <p:sp>
        <p:nvSpPr>
          <p:cNvPr id="11" name="Shape 7"/>
          <p:cNvSpPr/>
          <p:nvPr/>
        </p:nvSpPr>
        <p:spPr>
          <a:xfrm>
            <a:off x="851773" y="5051346"/>
            <a:ext cx="6174581" cy="1555432"/>
          </a:xfrm>
          <a:prstGeom prst="roundRect">
            <a:avLst>
              <a:gd name="adj" fmla="val 2381"/>
            </a:avLst>
          </a:prstGeom>
          <a:solidFill>
            <a:srgbClr val="1C113B"/>
          </a:solidFill>
          <a:ln/>
        </p:spPr>
      </p:sp>
      <p:sp>
        <p:nvSpPr>
          <p:cNvPr id="12" name="Text 8"/>
          <p:cNvSpPr/>
          <p:nvPr/>
        </p:nvSpPr>
        <p:spPr>
          <a:xfrm>
            <a:off x="1098590" y="5236488"/>
            <a:ext cx="5680948" cy="1185148"/>
          </a:xfrm>
          <a:prstGeom prst="rect">
            <a:avLst/>
          </a:prstGeom>
          <a:noFill/>
          <a:ln/>
        </p:spPr>
        <p:txBody>
          <a:bodyPr wrap="square" rtlCol="0" anchor="t"/>
          <a:lstStyle/>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"$match": { "Awards": { "$exists": false } } }</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p:txBody>
      </p:sp>
      <p:sp>
        <p:nvSpPr>
          <p:cNvPr id="13" name="Text 9"/>
          <p:cNvSpPr/>
          <p:nvPr/>
        </p:nvSpPr>
        <p:spPr>
          <a:xfrm>
            <a:off x="7623929" y="2338745"/>
            <a:ext cx="4011335"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Average Run Time of Movies</a:t>
            </a:r>
            <a:endParaRPr lang="en-US" sz="2430" dirty="0"/>
          </a:p>
        </p:txBody>
      </p:sp>
      <p:sp>
        <p:nvSpPr>
          <p:cNvPr id="14" name="Text 10"/>
          <p:cNvSpPr/>
          <p:nvPr/>
        </p:nvSpPr>
        <p:spPr>
          <a:xfrm>
            <a:off x="7623929" y="2971324"/>
            <a:ext cx="6150054" cy="1185148"/>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query calculates the average runtime of movies, offering insights into typical movie lengths and audience engagement times.</a:t>
            </a:r>
            <a:endParaRPr lang="en-US" sz="1944" dirty="0"/>
          </a:p>
        </p:txBody>
      </p:sp>
      <p:sp>
        <p:nvSpPr>
          <p:cNvPr id="15" name="Text 11"/>
          <p:cNvSpPr/>
          <p:nvPr/>
        </p:nvSpPr>
        <p:spPr>
          <a:xfrm>
            <a:off x="7623929" y="4378643"/>
            <a:ext cx="6150054" cy="395049"/>
          </a:xfrm>
          <a:prstGeom prst="rect">
            <a:avLst/>
          </a:prstGeom>
          <a:noFill/>
          <a:ln/>
        </p:spPr>
        <p:txBody>
          <a:bodyPr wrap="none" rtlCol="0" anchor="t"/>
          <a:lstStyle/>
          <a:p>
            <a:pPr indent="0" marL="0">
              <a:lnSpc>
                <a:spcPts val="3110"/>
              </a:lnSpc>
              <a:buNone/>
            </a:pPr>
            <a:endParaRPr lang="en-US" sz="1944" dirty="0"/>
          </a:p>
        </p:txBody>
      </p:sp>
      <p:sp>
        <p:nvSpPr>
          <p:cNvPr id="16" name="Shape 12"/>
          <p:cNvSpPr/>
          <p:nvPr/>
        </p:nvSpPr>
        <p:spPr>
          <a:xfrm>
            <a:off x="7623929" y="5051346"/>
            <a:ext cx="6150054" cy="1950482"/>
          </a:xfrm>
          <a:prstGeom prst="roundRect">
            <a:avLst>
              <a:gd name="adj" fmla="val 5316"/>
            </a:avLst>
          </a:prstGeom>
          <a:solidFill>
            <a:srgbClr val="1C113B"/>
          </a:solidFill>
          <a:ln/>
        </p:spPr>
      </p:sp>
      <p:sp>
        <p:nvSpPr>
          <p:cNvPr id="17" name="Shape 13"/>
          <p:cNvSpPr/>
          <p:nvPr/>
        </p:nvSpPr>
        <p:spPr>
          <a:xfrm>
            <a:off x="7611666" y="5051346"/>
            <a:ext cx="6174581" cy="1950482"/>
          </a:xfrm>
          <a:prstGeom prst="roundRect">
            <a:avLst>
              <a:gd name="adj" fmla="val 1899"/>
            </a:avLst>
          </a:prstGeom>
          <a:solidFill>
            <a:srgbClr val="1C113B"/>
          </a:solidFill>
          <a:ln/>
        </p:spPr>
      </p:sp>
      <p:sp>
        <p:nvSpPr>
          <p:cNvPr id="18" name="Text 14"/>
          <p:cNvSpPr/>
          <p:nvPr/>
        </p:nvSpPr>
        <p:spPr>
          <a:xfrm>
            <a:off x="7858482" y="5236488"/>
            <a:ext cx="5680948" cy="1580198"/>
          </a:xfrm>
          <a:prstGeom prst="rect">
            <a:avLst/>
          </a:prstGeom>
          <a:noFill/>
          <a:ln/>
        </p:spPr>
        <p:txBody>
          <a:bodyPr wrap="square" rtlCol="0" anchor="t"/>
          <a:lstStyle/>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"$group": { "_id": null, "avgRunTime": { "$avg": "$RunTime" } } }</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0C0524">
              <a:alpha val="80000"/>
            </a:srgbClr>
          </a:solidFill>
          <a:ln/>
        </p:spPr>
      </p:sp>
      <p:sp>
        <p:nvSpPr>
          <p:cNvPr id="6" name="Text 2"/>
          <p:cNvSpPr/>
          <p:nvPr/>
        </p:nvSpPr>
        <p:spPr>
          <a:xfrm>
            <a:off x="864037" y="752594"/>
            <a:ext cx="6172200" cy="771525"/>
          </a:xfrm>
          <a:prstGeom prst="rect">
            <a:avLst/>
          </a:prstGeom>
          <a:noFill/>
          <a:ln/>
        </p:spPr>
        <p:txBody>
          <a:bodyPr wrap="none" rtlCol="0" anchor="t"/>
          <a:lstStyle/>
          <a:p>
            <a:pPr indent="0" marL="0">
              <a:lnSpc>
                <a:spcPts val="6075"/>
              </a:lnSpc>
              <a:buNone/>
            </a:pPr>
            <a:endParaRPr lang="en-US" sz="4860" dirty="0"/>
          </a:p>
        </p:txBody>
      </p:sp>
      <p:sp>
        <p:nvSpPr>
          <p:cNvPr id="7" name="Text 3"/>
          <p:cNvSpPr/>
          <p:nvPr/>
        </p:nvSpPr>
        <p:spPr>
          <a:xfrm>
            <a:off x="864037" y="2141220"/>
            <a:ext cx="4526756"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Average Salary of Cast Members</a:t>
            </a:r>
            <a:endParaRPr lang="en-US" sz="2430" dirty="0"/>
          </a:p>
        </p:txBody>
      </p:sp>
      <p:sp>
        <p:nvSpPr>
          <p:cNvPr id="8" name="Text 4"/>
          <p:cNvSpPr/>
          <p:nvPr/>
        </p:nvSpPr>
        <p:spPr>
          <a:xfrm>
            <a:off x="864037" y="2773799"/>
            <a:ext cx="6150054" cy="1185148"/>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query computes the average salary of cast members, providing a glimpse into the financial aspects of movie production</a:t>
            </a:r>
            <a:endParaRPr lang="en-US" sz="1944" dirty="0"/>
          </a:p>
        </p:txBody>
      </p:sp>
      <p:sp>
        <p:nvSpPr>
          <p:cNvPr id="9" name="Text 5"/>
          <p:cNvSpPr/>
          <p:nvPr/>
        </p:nvSpPr>
        <p:spPr>
          <a:xfrm>
            <a:off x="864037" y="4181118"/>
            <a:ext cx="6150054" cy="395049"/>
          </a:xfrm>
          <a:prstGeom prst="rect">
            <a:avLst/>
          </a:prstGeom>
          <a:noFill/>
          <a:ln/>
        </p:spPr>
        <p:txBody>
          <a:bodyPr wrap="none" rtlCol="0" anchor="t"/>
          <a:lstStyle/>
          <a:p>
            <a:pPr indent="0" marL="0">
              <a:lnSpc>
                <a:spcPts val="3110"/>
              </a:lnSpc>
              <a:buNone/>
            </a:pPr>
            <a:endParaRPr lang="en-US" sz="1944" dirty="0"/>
          </a:p>
        </p:txBody>
      </p:sp>
      <p:sp>
        <p:nvSpPr>
          <p:cNvPr id="10" name="Shape 6"/>
          <p:cNvSpPr/>
          <p:nvPr/>
        </p:nvSpPr>
        <p:spPr>
          <a:xfrm>
            <a:off x="864037" y="4853821"/>
            <a:ext cx="6150054" cy="2345531"/>
          </a:xfrm>
          <a:prstGeom prst="roundRect">
            <a:avLst>
              <a:gd name="adj" fmla="val 4421"/>
            </a:avLst>
          </a:prstGeom>
          <a:solidFill>
            <a:srgbClr val="1C113B"/>
          </a:solidFill>
          <a:ln/>
        </p:spPr>
      </p:sp>
      <p:sp>
        <p:nvSpPr>
          <p:cNvPr id="11" name="Shape 7"/>
          <p:cNvSpPr/>
          <p:nvPr/>
        </p:nvSpPr>
        <p:spPr>
          <a:xfrm>
            <a:off x="851773" y="4853821"/>
            <a:ext cx="6174581" cy="2345531"/>
          </a:xfrm>
          <a:prstGeom prst="roundRect">
            <a:avLst>
              <a:gd name="adj" fmla="val 1579"/>
            </a:avLst>
          </a:prstGeom>
          <a:solidFill>
            <a:srgbClr val="1C113B"/>
          </a:solidFill>
          <a:ln/>
        </p:spPr>
      </p:sp>
      <p:sp>
        <p:nvSpPr>
          <p:cNvPr id="12" name="Text 8"/>
          <p:cNvSpPr/>
          <p:nvPr/>
        </p:nvSpPr>
        <p:spPr>
          <a:xfrm>
            <a:off x="1098590" y="5038963"/>
            <a:ext cx="5680948" cy="1975247"/>
          </a:xfrm>
          <a:prstGeom prst="rect">
            <a:avLst/>
          </a:prstGeom>
          <a:noFill/>
          <a:ln/>
        </p:spPr>
        <p:txBody>
          <a:bodyPr wrap="square" rtlCol="0" anchor="t"/>
          <a:lstStyle/>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"$unwind": "$Cast" },</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"$group": { "_id": null, "avgSalary": { "$avg": "$Cast.Salary" } } }</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p:txBody>
      </p:sp>
      <p:sp>
        <p:nvSpPr>
          <p:cNvPr id="13" name="Text 9"/>
          <p:cNvSpPr/>
          <p:nvPr/>
        </p:nvSpPr>
        <p:spPr>
          <a:xfrm>
            <a:off x="7623929" y="2141220"/>
            <a:ext cx="4608790"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Total Gross Revenue by Category</a:t>
            </a:r>
            <a:endParaRPr lang="en-US" sz="2430" dirty="0"/>
          </a:p>
        </p:txBody>
      </p:sp>
      <p:sp>
        <p:nvSpPr>
          <p:cNvPr id="14" name="Text 10"/>
          <p:cNvSpPr/>
          <p:nvPr/>
        </p:nvSpPr>
        <p:spPr>
          <a:xfrm>
            <a:off x="7623929" y="2773799"/>
            <a:ext cx="6150054" cy="1185148"/>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query sums the gross revenue by category, illustrating the financial performance of different movie genres.</a:t>
            </a:r>
            <a:endParaRPr lang="en-US" sz="1944" dirty="0"/>
          </a:p>
        </p:txBody>
      </p:sp>
      <p:sp>
        <p:nvSpPr>
          <p:cNvPr id="15" name="Text 11"/>
          <p:cNvSpPr/>
          <p:nvPr/>
        </p:nvSpPr>
        <p:spPr>
          <a:xfrm>
            <a:off x="7623929" y="4181118"/>
            <a:ext cx="6150054" cy="395049"/>
          </a:xfrm>
          <a:prstGeom prst="rect">
            <a:avLst/>
          </a:prstGeom>
          <a:noFill/>
          <a:ln/>
        </p:spPr>
        <p:txBody>
          <a:bodyPr wrap="none" rtlCol="0" anchor="t"/>
          <a:lstStyle/>
          <a:p>
            <a:pPr indent="0" marL="0">
              <a:lnSpc>
                <a:spcPts val="3110"/>
              </a:lnSpc>
              <a:buNone/>
            </a:pPr>
            <a:endParaRPr lang="en-US" sz="1944" dirty="0"/>
          </a:p>
        </p:txBody>
      </p:sp>
      <p:sp>
        <p:nvSpPr>
          <p:cNvPr id="16" name="Shape 12"/>
          <p:cNvSpPr/>
          <p:nvPr/>
        </p:nvSpPr>
        <p:spPr>
          <a:xfrm>
            <a:off x="7623929" y="4853821"/>
            <a:ext cx="6150054" cy="2345531"/>
          </a:xfrm>
          <a:prstGeom prst="roundRect">
            <a:avLst>
              <a:gd name="adj" fmla="val 4421"/>
            </a:avLst>
          </a:prstGeom>
          <a:solidFill>
            <a:srgbClr val="1C113B"/>
          </a:solidFill>
          <a:ln/>
        </p:spPr>
      </p:sp>
      <p:sp>
        <p:nvSpPr>
          <p:cNvPr id="17" name="Shape 13"/>
          <p:cNvSpPr/>
          <p:nvPr/>
        </p:nvSpPr>
        <p:spPr>
          <a:xfrm>
            <a:off x="7611666" y="4853821"/>
            <a:ext cx="6174581" cy="2345531"/>
          </a:xfrm>
          <a:prstGeom prst="roundRect">
            <a:avLst>
              <a:gd name="adj" fmla="val 1579"/>
            </a:avLst>
          </a:prstGeom>
          <a:solidFill>
            <a:srgbClr val="1C113B"/>
          </a:solidFill>
          <a:ln/>
        </p:spPr>
      </p:sp>
      <p:sp>
        <p:nvSpPr>
          <p:cNvPr id="18" name="Text 14"/>
          <p:cNvSpPr/>
          <p:nvPr/>
        </p:nvSpPr>
        <p:spPr>
          <a:xfrm>
            <a:off x="7858482" y="5038963"/>
            <a:ext cx="5680948" cy="1975247"/>
          </a:xfrm>
          <a:prstGeom prst="rect">
            <a:avLst/>
          </a:prstGeom>
          <a:noFill/>
          <a:ln/>
        </p:spPr>
        <p:txBody>
          <a:bodyPr wrap="square" rtlCol="0" anchor="t"/>
          <a:lstStyle/>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"$group": { "_id": "$Category", "totalGrossRevenue": { "$sum": "$Gross Revenue" } } }</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30791"/>
          </a:xfrm>
          <a:prstGeom prst="rect">
            <a:avLst/>
          </a:prstGeom>
        </p:spPr>
      </p:pic>
      <p:sp>
        <p:nvSpPr>
          <p:cNvPr id="5" name="Shape 1"/>
          <p:cNvSpPr/>
          <p:nvPr/>
        </p:nvSpPr>
        <p:spPr>
          <a:xfrm>
            <a:off x="0" y="0"/>
            <a:ext cx="14630400" cy="8230791"/>
          </a:xfrm>
          <a:prstGeom prst="roundRect">
            <a:avLst>
              <a:gd name="adj" fmla="val 2004"/>
            </a:avLst>
          </a:prstGeom>
          <a:solidFill>
            <a:srgbClr val="0C0524">
              <a:alpha val="80000"/>
            </a:srgbClr>
          </a:solidFill>
          <a:ln/>
        </p:spPr>
      </p:sp>
      <p:sp>
        <p:nvSpPr>
          <p:cNvPr id="6" name="Text 2"/>
          <p:cNvSpPr/>
          <p:nvPr/>
        </p:nvSpPr>
        <p:spPr>
          <a:xfrm>
            <a:off x="1058704" y="629841"/>
            <a:ext cx="5726668" cy="715804"/>
          </a:xfrm>
          <a:prstGeom prst="rect">
            <a:avLst/>
          </a:prstGeom>
          <a:noFill/>
          <a:ln/>
        </p:spPr>
        <p:txBody>
          <a:bodyPr wrap="none" rtlCol="0" anchor="t"/>
          <a:lstStyle/>
          <a:p>
            <a:pPr indent="0" marL="0">
              <a:lnSpc>
                <a:spcPts val="5637"/>
              </a:lnSpc>
              <a:buNone/>
            </a:pPr>
            <a:endParaRPr lang="en-US" sz="4509" dirty="0"/>
          </a:p>
        </p:txBody>
      </p:sp>
      <p:sp>
        <p:nvSpPr>
          <p:cNvPr id="7" name="Text 3"/>
          <p:cNvSpPr/>
          <p:nvPr/>
        </p:nvSpPr>
        <p:spPr>
          <a:xfrm>
            <a:off x="1058704" y="1918097"/>
            <a:ext cx="5579388" cy="357902"/>
          </a:xfrm>
          <a:prstGeom prst="rect">
            <a:avLst/>
          </a:prstGeom>
          <a:noFill/>
          <a:ln/>
        </p:spPr>
        <p:txBody>
          <a:bodyPr wrap="none" rtlCol="0" anchor="t"/>
          <a:lstStyle/>
          <a:p>
            <a:pPr indent="0" marL="0">
              <a:lnSpc>
                <a:spcPts val="2818"/>
              </a:lnSpc>
              <a:buNone/>
            </a:pPr>
            <a:r>
              <a:rPr lang="en-US" sz="2255" b="1" spc="-68" kern="0" dirty="0">
                <a:solidFill>
                  <a:srgbClr val="FF8AAF"/>
                </a:solidFill>
                <a:latin typeface="p22-mackinac-pro" pitchFamily="34" charset="0"/>
                <a:ea typeface="p22-mackinac-pro" pitchFamily="34" charset="-122"/>
                <a:cs typeface="p22-mackinac-pro" pitchFamily="34" charset="-120"/>
              </a:rPr>
              <a:t>Most Active Director by Number of Movies</a:t>
            </a:r>
            <a:endParaRPr lang="en-US" sz="2255" dirty="0"/>
          </a:p>
        </p:txBody>
      </p:sp>
      <p:sp>
        <p:nvSpPr>
          <p:cNvPr id="8" name="Text 4"/>
          <p:cNvSpPr/>
          <p:nvPr/>
        </p:nvSpPr>
        <p:spPr>
          <a:xfrm>
            <a:off x="1058704" y="2504956"/>
            <a:ext cx="5977057" cy="1099423"/>
          </a:xfrm>
          <a:prstGeom prst="rect">
            <a:avLst/>
          </a:prstGeom>
          <a:noFill/>
          <a:ln/>
        </p:spPr>
        <p:txBody>
          <a:bodyPr wrap="square" rtlCol="0" anchor="t"/>
          <a:lstStyle/>
          <a:p>
            <a:pPr indent="0" marL="0">
              <a:lnSpc>
                <a:spcPts val="2886"/>
              </a:lnSpc>
              <a:buNone/>
            </a:pPr>
            <a:r>
              <a:rPr lang="en-US" sz="1804" spc="-36" kern="0" dirty="0">
                <a:solidFill>
                  <a:srgbClr val="E0D6DE"/>
                </a:solidFill>
                <a:latin typeface="Inter" pitchFamily="34" charset="0"/>
                <a:ea typeface="Inter" pitchFamily="34" charset="-122"/>
                <a:cs typeface="Inter" pitchFamily="34" charset="-120"/>
              </a:rPr>
              <a:t>This query identifies the most active director based on the number of movies directed, highlighting prolific filmmakers.</a:t>
            </a:r>
            <a:endParaRPr lang="en-US" sz="1804" dirty="0"/>
          </a:p>
        </p:txBody>
      </p:sp>
      <p:sp>
        <p:nvSpPr>
          <p:cNvPr id="9" name="Text 5"/>
          <p:cNvSpPr/>
          <p:nvPr/>
        </p:nvSpPr>
        <p:spPr>
          <a:xfrm>
            <a:off x="1058704" y="3810476"/>
            <a:ext cx="5977057" cy="366474"/>
          </a:xfrm>
          <a:prstGeom prst="rect">
            <a:avLst/>
          </a:prstGeom>
          <a:noFill/>
          <a:ln/>
        </p:spPr>
        <p:txBody>
          <a:bodyPr wrap="none" rtlCol="0" anchor="t"/>
          <a:lstStyle/>
          <a:p>
            <a:pPr indent="0" marL="0">
              <a:lnSpc>
                <a:spcPts val="2886"/>
              </a:lnSpc>
              <a:buNone/>
            </a:pPr>
            <a:endParaRPr lang="en-US" sz="1804" dirty="0"/>
          </a:p>
        </p:txBody>
      </p:sp>
      <p:sp>
        <p:nvSpPr>
          <p:cNvPr id="10" name="Shape 6"/>
          <p:cNvSpPr/>
          <p:nvPr/>
        </p:nvSpPr>
        <p:spPr>
          <a:xfrm>
            <a:off x="1058704" y="4434602"/>
            <a:ext cx="5977057" cy="2542223"/>
          </a:xfrm>
          <a:prstGeom prst="roundRect">
            <a:avLst>
              <a:gd name="adj" fmla="val 3784"/>
            </a:avLst>
          </a:prstGeom>
          <a:solidFill>
            <a:srgbClr val="1C113B"/>
          </a:solidFill>
          <a:ln/>
        </p:spPr>
      </p:sp>
      <p:sp>
        <p:nvSpPr>
          <p:cNvPr id="11" name="Shape 7"/>
          <p:cNvSpPr/>
          <p:nvPr/>
        </p:nvSpPr>
        <p:spPr>
          <a:xfrm>
            <a:off x="1047274" y="4434602"/>
            <a:ext cx="5999917" cy="2542223"/>
          </a:xfrm>
          <a:prstGeom prst="roundRect">
            <a:avLst>
              <a:gd name="adj" fmla="val 1352"/>
            </a:avLst>
          </a:prstGeom>
          <a:solidFill>
            <a:srgbClr val="1C113B"/>
          </a:solidFill>
          <a:ln/>
        </p:spPr>
      </p:sp>
      <p:sp>
        <p:nvSpPr>
          <p:cNvPr id="12" name="Text 8"/>
          <p:cNvSpPr/>
          <p:nvPr/>
        </p:nvSpPr>
        <p:spPr>
          <a:xfrm>
            <a:off x="1276231" y="4606290"/>
            <a:ext cx="5542002" cy="2198846"/>
          </a:xfrm>
          <a:prstGeom prst="rect">
            <a:avLst/>
          </a:prstGeom>
          <a:noFill/>
          <a:ln/>
        </p:spPr>
        <p:txBody>
          <a:bodyPr wrap="square" rtlCol="0" anchor="t"/>
          <a:lstStyle/>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a:t>
            </a:r>
            <a:endParaRPr lang="en-US" sz="1804" dirty="0"/>
          </a:p>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  { "$group": { "_id": "$Director", "count": { "$sum": 1 } } },</a:t>
            </a:r>
            <a:endParaRPr lang="en-US" sz="1804" dirty="0"/>
          </a:p>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  { "$sort": { "count": -1 } },</a:t>
            </a:r>
            <a:endParaRPr lang="en-US" sz="1804" dirty="0"/>
          </a:p>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  { "$limit": 1 }</a:t>
            </a:r>
            <a:endParaRPr lang="en-US" sz="1804" dirty="0"/>
          </a:p>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a:t>
            </a:r>
            <a:endParaRPr lang="en-US" sz="1804" dirty="0"/>
          </a:p>
        </p:txBody>
      </p:sp>
      <p:sp>
        <p:nvSpPr>
          <p:cNvPr id="13" name="Text 9"/>
          <p:cNvSpPr/>
          <p:nvPr/>
        </p:nvSpPr>
        <p:spPr>
          <a:xfrm>
            <a:off x="7602260" y="1918097"/>
            <a:ext cx="4483418" cy="357902"/>
          </a:xfrm>
          <a:prstGeom prst="rect">
            <a:avLst/>
          </a:prstGeom>
          <a:noFill/>
          <a:ln/>
        </p:spPr>
        <p:txBody>
          <a:bodyPr wrap="none" rtlCol="0" anchor="t"/>
          <a:lstStyle/>
          <a:p>
            <a:pPr indent="0" marL="0">
              <a:lnSpc>
                <a:spcPts val="2818"/>
              </a:lnSpc>
              <a:buNone/>
            </a:pPr>
            <a:r>
              <a:rPr lang="en-US" sz="2255" b="1" spc="-68" kern="0" dirty="0">
                <a:solidFill>
                  <a:srgbClr val="FF8AAF"/>
                </a:solidFill>
                <a:latin typeface="p22-mackinac-pro" pitchFamily="34" charset="0"/>
                <a:ea typeface="p22-mackinac-pro" pitchFamily="34" charset="-122"/>
                <a:cs typeface="p22-mackinac-pro" pitchFamily="34" charset="-120"/>
              </a:rPr>
              <a:t>Top 5 Actors by Number of Movies</a:t>
            </a:r>
            <a:endParaRPr lang="en-US" sz="2255" dirty="0"/>
          </a:p>
        </p:txBody>
      </p:sp>
      <p:sp>
        <p:nvSpPr>
          <p:cNvPr id="14" name="Text 10"/>
          <p:cNvSpPr/>
          <p:nvPr/>
        </p:nvSpPr>
        <p:spPr>
          <a:xfrm>
            <a:off x="7602260" y="2504956"/>
            <a:ext cx="5977057" cy="1099423"/>
          </a:xfrm>
          <a:prstGeom prst="rect">
            <a:avLst/>
          </a:prstGeom>
          <a:noFill/>
          <a:ln/>
        </p:spPr>
        <p:txBody>
          <a:bodyPr wrap="square" rtlCol="0" anchor="t"/>
          <a:lstStyle/>
          <a:p>
            <a:pPr indent="0" marL="0">
              <a:lnSpc>
                <a:spcPts val="2886"/>
              </a:lnSpc>
              <a:buNone/>
            </a:pPr>
            <a:r>
              <a:rPr lang="en-US" sz="1804" spc="-36" kern="0" dirty="0">
                <a:solidFill>
                  <a:srgbClr val="E0D6DE"/>
                </a:solidFill>
                <a:latin typeface="Inter" pitchFamily="34" charset="0"/>
                <a:ea typeface="Inter" pitchFamily="34" charset="-122"/>
                <a:cs typeface="Inter" pitchFamily="34" charset="-120"/>
              </a:rPr>
              <a:t>This query retrieves the top 5 actors based on the number of movies they've appeared in, showcasing their extensive filmographies.</a:t>
            </a:r>
            <a:endParaRPr lang="en-US" sz="1804" dirty="0"/>
          </a:p>
        </p:txBody>
      </p:sp>
      <p:sp>
        <p:nvSpPr>
          <p:cNvPr id="15" name="Text 11"/>
          <p:cNvSpPr/>
          <p:nvPr/>
        </p:nvSpPr>
        <p:spPr>
          <a:xfrm>
            <a:off x="7602260" y="3810476"/>
            <a:ext cx="5977057" cy="366474"/>
          </a:xfrm>
          <a:prstGeom prst="rect">
            <a:avLst/>
          </a:prstGeom>
          <a:noFill/>
          <a:ln/>
        </p:spPr>
        <p:txBody>
          <a:bodyPr wrap="none" rtlCol="0" anchor="t"/>
          <a:lstStyle/>
          <a:p>
            <a:pPr indent="0" marL="0">
              <a:lnSpc>
                <a:spcPts val="2886"/>
              </a:lnSpc>
              <a:buNone/>
            </a:pPr>
            <a:endParaRPr lang="en-US" sz="1804" dirty="0"/>
          </a:p>
        </p:txBody>
      </p:sp>
      <p:sp>
        <p:nvSpPr>
          <p:cNvPr id="16" name="Shape 12"/>
          <p:cNvSpPr/>
          <p:nvPr/>
        </p:nvSpPr>
        <p:spPr>
          <a:xfrm>
            <a:off x="7602260" y="4434602"/>
            <a:ext cx="5977057" cy="2908697"/>
          </a:xfrm>
          <a:prstGeom prst="roundRect">
            <a:avLst>
              <a:gd name="adj" fmla="val 3308"/>
            </a:avLst>
          </a:prstGeom>
          <a:solidFill>
            <a:srgbClr val="1C113B"/>
          </a:solidFill>
          <a:ln/>
        </p:spPr>
      </p:sp>
      <p:sp>
        <p:nvSpPr>
          <p:cNvPr id="17" name="Shape 13"/>
          <p:cNvSpPr/>
          <p:nvPr/>
        </p:nvSpPr>
        <p:spPr>
          <a:xfrm>
            <a:off x="7590830" y="4434602"/>
            <a:ext cx="5999917" cy="2908697"/>
          </a:xfrm>
          <a:prstGeom prst="roundRect">
            <a:avLst>
              <a:gd name="adj" fmla="val 1181"/>
            </a:avLst>
          </a:prstGeom>
          <a:solidFill>
            <a:srgbClr val="1C113B"/>
          </a:solidFill>
          <a:ln/>
        </p:spPr>
      </p:sp>
      <p:sp>
        <p:nvSpPr>
          <p:cNvPr id="18" name="Text 14"/>
          <p:cNvSpPr/>
          <p:nvPr/>
        </p:nvSpPr>
        <p:spPr>
          <a:xfrm>
            <a:off x="7819787" y="4606290"/>
            <a:ext cx="5542002" cy="2565321"/>
          </a:xfrm>
          <a:prstGeom prst="rect">
            <a:avLst/>
          </a:prstGeom>
          <a:noFill/>
          <a:ln/>
        </p:spPr>
        <p:txBody>
          <a:bodyPr wrap="square" rtlCol="0" anchor="t"/>
          <a:lstStyle/>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a:t>
            </a:r>
            <a:endParaRPr lang="en-US" sz="1804" dirty="0"/>
          </a:p>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  { "$unwind": "$Cast" },</a:t>
            </a:r>
            <a:endParaRPr lang="en-US" sz="1804" dirty="0"/>
          </a:p>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  { "$group": { "_id": "$Cast.Name", "count": { "$sum": 1 } } },</a:t>
            </a:r>
            <a:endParaRPr lang="en-US" sz="1804" dirty="0"/>
          </a:p>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  { "$sort": { "count": -1 } },</a:t>
            </a:r>
            <a:endParaRPr lang="en-US" sz="1804" dirty="0"/>
          </a:p>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  { "$limit": 5 }</a:t>
            </a:r>
            <a:endParaRPr lang="en-US" sz="1804" dirty="0"/>
          </a:p>
          <a:p>
            <a:pPr indent="0" marL="0">
              <a:lnSpc>
                <a:spcPts val="2886"/>
              </a:lnSpc>
              <a:buNone/>
            </a:pPr>
            <a:r>
              <a:rPr lang="en-US" sz="1804" spc="-36" kern="0" dirty="0">
                <a:solidFill>
                  <a:srgbClr val="E0D6DE"/>
                </a:solidFill>
                <a:highlight>
                  <a:srgbClr val="1C113B"/>
                </a:highlight>
                <a:latin typeface="Consolas" pitchFamily="34" charset="0"/>
                <a:ea typeface="Consolas" pitchFamily="34" charset="-122"/>
                <a:cs typeface="Consolas" pitchFamily="34" charset="-120"/>
              </a:rPr>
              <a:t>]</a:t>
            </a:r>
            <a:endParaRPr lang="en-US" sz="1804" dirty="0"/>
          </a:p>
        </p:txBody>
      </p:sp>
      <p:pic>
        <p:nvPicPr>
          <p:cNvPr id="1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0C0524">
              <a:alpha val="80000"/>
            </a:srgbClr>
          </a:solidFill>
          <a:ln/>
        </p:spPr>
      </p:sp>
      <p:sp>
        <p:nvSpPr>
          <p:cNvPr id="6" name="Text 2"/>
          <p:cNvSpPr/>
          <p:nvPr/>
        </p:nvSpPr>
        <p:spPr>
          <a:xfrm>
            <a:off x="864037" y="1520904"/>
            <a:ext cx="8865156" cy="771525"/>
          </a:xfrm>
          <a:prstGeom prst="rect">
            <a:avLst/>
          </a:prstGeom>
          <a:noFill/>
          <a:ln/>
        </p:spPr>
        <p:txBody>
          <a:bodyPr wrap="none" rtlCol="0" anchor="t"/>
          <a:lstStyle/>
          <a:p>
            <a:pPr indent="0" marL="0">
              <a:lnSpc>
                <a:spcPts val="6075"/>
              </a:lnSpc>
              <a:buNone/>
            </a:pPr>
            <a:r>
              <a:rPr lang="en-US" sz="4860" b="1" spc="-146" kern="0" dirty="0">
                <a:solidFill>
                  <a:srgbClr val="FF8AAF"/>
                </a:solidFill>
                <a:latin typeface="p22-mackinac-pro" pitchFamily="34" charset="0"/>
                <a:ea typeface="p22-mackinac-pro" pitchFamily="34" charset="-122"/>
                <a:cs typeface="p22-mackinac-pro" pitchFamily="34" charset="-120"/>
              </a:rPr>
              <a:t>Conclusion and Key Takeaways</a:t>
            </a:r>
            <a:endParaRPr lang="en-US" sz="4860" dirty="0"/>
          </a:p>
        </p:txBody>
      </p:sp>
      <p:sp>
        <p:nvSpPr>
          <p:cNvPr id="7" name="Text 3"/>
          <p:cNvSpPr/>
          <p:nvPr/>
        </p:nvSpPr>
        <p:spPr>
          <a:xfrm>
            <a:off x="864037" y="2662714"/>
            <a:ext cx="12902327" cy="790099"/>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presentation provided a comprehensive introduction to MongoDB queries, covering essential CRUD operations and various query operators.</a:t>
            </a:r>
            <a:endParaRPr lang="en-US" sz="1944" dirty="0"/>
          </a:p>
        </p:txBody>
      </p:sp>
      <p:pic>
        <p:nvPicPr>
          <p:cNvPr id="8" name="Image 2" descr="preencoded.png">    </p:cNvPr>
          <p:cNvPicPr>
            <a:picLocks noChangeAspect="1"/>
          </p:cNvPicPr>
          <p:nvPr/>
        </p:nvPicPr>
        <p:blipFill>
          <a:blip r:embed="rId3"/>
          <a:stretch>
            <a:fillRect/>
          </a:stretch>
        </p:blipFill>
        <p:spPr>
          <a:xfrm>
            <a:off x="864037" y="3730466"/>
            <a:ext cx="617220" cy="617220"/>
          </a:xfrm>
          <a:prstGeom prst="rect">
            <a:avLst/>
          </a:prstGeom>
        </p:spPr>
      </p:pic>
      <p:sp>
        <p:nvSpPr>
          <p:cNvPr id="9" name="Text 4"/>
          <p:cNvSpPr/>
          <p:nvPr/>
        </p:nvSpPr>
        <p:spPr>
          <a:xfrm>
            <a:off x="864037" y="4594503"/>
            <a:ext cx="3086100" cy="385763"/>
          </a:xfrm>
          <a:prstGeom prst="rect">
            <a:avLst/>
          </a:prstGeom>
          <a:noFill/>
          <a:ln/>
        </p:spPr>
        <p:txBody>
          <a:bodyPr wrap="none" rtlCol="0" anchor="t"/>
          <a:lstStyle/>
          <a:p>
            <a:pPr algn="l" indent="0" marL="0">
              <a:lnSpc>
                <a:spcPts val="3038"/>
              </a:lnSpc>
              <a:buNone/>
            </a:pPr>
            <a:r>
              <a:rPr lang="en-US" sz="2430" b="1" spc="-73" kern="0" dirty="0">
                <a:solidFill>
                  <a:srgbClr val="E0D6DE"/>
                </a:solidFill>
                <a:latin typeface="p22-mackinac-pro" pitchFamily="34" charset="0"/>
                <a:ea typeface="p22-mackinac-pro" pitchFamily="34" charset="-122"/>
                <a:cs typeface="p22-mackinac-pro" pitchFamily="34" charset="-120"/>
              </a:rPr>
              <a:t>Powerful Querying</a:t>
            </a:r>
            <a:endParaRPr lang="en-US" sz="2430" dirty="0"/>
          </a:p>
        </p:txBody>
      </p:sp>
      <p:sp>
        <p:nvSpPr>
          <p:cNvPr id="10" name="Text 5"/>
          <p:cNvSpPr/>
          <p:nvPr/>
        </p:nvSpPr>
        <p:spPr>
          <a:xfrm>
            <a:off x="864037" y="5128379"/>
            <a:ext cx="4053840" cy="1580198"/>
          </a:xfrm>
          <a:prstGeom prst="rect">
            <a:avLst/>
          </a:prstGeom>
          <a:noFill/>
          <a:ln/>
        </p:spPr>
        <p:txBody>
          <a:bodyPr wrap="square" rtlCol="0" anchor="t"/>
          <a:lstStyle/>
          <a:p>
            <a:pPr algn="l" indent="0" marL="0">
              <a:lnSpc>
                <a:spcPts val="3110"/>
              </a:lnSpc>
              <a:buNone/>
            </a:pPr>
            <a:r>
              <a:rPr lang="en-US" sz="1944" spc="-39" kern="0" dirty="0">
                <a:solidFill>
                  <a:srgbClr val="E0D6DE"/>
                </a:solidFill>
                <a:latin typeface="Inter" pitchFamily="34" charset="0"/>
                <a:ea typeface="Inter" pitchFamily="34" charset="-122"/>
                <a:cs typeface="Inter" pitchFamily="34" charset="-120"/>
              </a:rPr>
              <a:t>MongoDB offers a wide range of query capabilities, enabling you to retrieve and manipulate data effectively.</a:t>
            </a:r>
            <a:endParaRPr lang="en-US" sz="1944" dirty="0"/>
          </a:p>
        </p:txBody>
      </p:sp>
      <p:pic>
        <p:nvPicPr>
          <p:cNvPr id="11" name="Image 3" descr="preencoded.png">    </p:cNvPr>
          <p:cNvPicPr>
            <a:picLocks noChangeAspect="1"/>
          </p:cNvPicPr>
          <p:nvPr/>
        </p:nvPicPr>
        <p:blipFill>
          <a:blip r:embed="rId4"/>
          <a:stretch>
            <a:fillRect/>
          </a:stretch>
        </p:blipFill>
        <p:spPr>
          <a:xfrm>
            <a:off x="5288161" y="3730466"/>
            <a:ext cx="617220" cy="617220"/>
          </a:xfrm>
          <a:prstGeom prst="rect">
            <a:avLst/>
          </a:prstGeom>
        </p:spPr>
      </p:pic>
      <p:sp>
        <p:nvSpPr>
          <p:cNvPr id="12" name="Text 6"/>
          <p:cNvSpPr/>
          <p:nvPr/>
        </p:nvSpPr>
        <p:spPr>
          <a:xfrm>
            <a:off x="5288161" y="4594503"/>
            <a:ext cx="3086100" cy="385763"/>
          </a:xfrm>
          <a:prstGeom prst="rect">
            <a:avLst/>
          </a:prstGeom>
          <a:noFill/>
          <a:ln/>
        </p:spPr>
        <p:txBody>
          <a:bodyPr wrap="none" rtlCol="0" anchor="t"/>
          <a:lstStyle/>
          <a:p>
            <a:pPr algn="l" indent="0" marL="0">
              <a:lnSpc>
                <a:spcPts val="3038"/>
              </a:lnSpc>
              <a:buNone/>
            </a:pPr>
            <a:r>
              <a:rPr lang="en-US" sz="2430" b="1" spc="-73" kern="0" dirty="0">
                <a:solidFill>
                  <a:srgbClr val="E0D6DE"/>
                </a:solidFill>
                <a:latin typeface="p22-mackinac-pro" pitchFamily="34" charset="0"/>
                <a:ea typeface="p22-mackinac-pro" pitchFamily="34" charset="-122"/>
                <a:cs typeface="p22-mackinac-pro" pitchFamily="34" charset="-120"/>
              </a:rPr>
              <a:t>Key Operators</a:t>
            </a:r>
            <a:endParaRPr lang="en-US" sz="2430" dirty="0"/>
          </a:p>
        </p:txBody>
      </p:sp>
      <p:sp>
        <p:nvSpPr>
          <p:cNvPr id="13" name="Text 7"/>
          <p:cNvSpPr/>
          <p:nvPr/>
        </p:nvSpPr>
        <p:spPr>
          <a:xfrm>
            <a:off x="5288161" y="5128379"/>
            <a:ext cx="4053959" cy="1580198"/>
          </a:xfrm>
          <a:prstGeom prst="rect">
            <a:avLst/>
          </a:prstGeom>
          <a:noFill/>
          <a:ln/>
        </p:spPr>
        <p:txBody>
          <a:bodyPr wrap="square" rtlCol="0" anchor="t"/>
          <a:lstStyle/>
          <a:p>
            <a:pPr algn="l" indent="0" marL="0">
              <a:lnSpc>
                <a:spcPts val="3110"/>
              </a:lnSpc>
              <a:buNone/>
            </a:pPr>
            <a:r>
              <a:rPr lang="en-US" sz="1944" spc="-39" kern="0" dirty="0">
                <a:solidFill>
                  <a:srgbClr val="E0D6DE"/>
                </a:solidFill>
                <a:latin typeface="Inter" pitchFamily="34" charset="0"/>
                <a:ea typeface="Inter" pitchFamily="34" charset="-122"/>
                <a:cs typeface="Inter" pitchFamily="34" charset="-120"/>
              </a:rPr>
              <a:t>Understanding comparison, logical, element, and evaluation operators is crucial for creating powerful queries.</a:t>
            </a:r>
            <a:endParaRPr lang="en-US" sz="1944" dirty="0"/>
          </a:p>
        </p:txBody>
      </p:sp>
      <p:pic>
        <p:nvPicPr>
          <p:cNvPr id="14" name="Image 4" descr="preencoded.png">    </p:cNvPr>
          <p:cNvPicPr>
            <a:picLocks noChangeAspect="1"/>
          </p:cNvPicPr>
          <p:nvPr/>
        </p:nvPicPr>
        <p:blipFill>
          <a:blip r:embed="rId5"/>
          <a:stretch>
            <a:fillRect/>
          </a:stretch>
        </p:blipFill>
        <p:spPr>
          <a:xfrm>
            <a:off x="9712404" y="3730466"/>
            <a:ext cx="617220" cy="617220"/>
          </a:xfrm>
          <a:prstGeom prst="rect">
            <a:avLst/>
          </a:prstGeom>
        </p:spPr>
      </p:pic>
      <p:sp>
        <p:nvSpPr>
          <p:cNvPr id="15" name="Text 8"/>
          <p:cNvSpPr/>
          <p:nvPr/>
        </p:nvSpPr>
        <p:spPr>
          <a:xfrm>
            <a:off x="9712404" y="4594503"/>
            <a:ext cx="3113008" cy="385763"/>
          </a:xfrm>
          <a:prstGeom prst="rect">
            <a:avLst/>
          </a:prstGeom>
          <a:noFill/>
          <a:ln/>
        </p:spPr>
        <p:txBody>
          <a:bodyPr wrap="none" rtlCol="0" anchor="t"/>
          <a:lstStyle/>
          <a:p>
            <a:pPr algn="l" indent="0" marL="0">
              <a:lnSpc>
                <a:spcPts val="3038"/>
              </a:lnSpc>
              <a:buNone/>
            </a:pPr>
            <a:r>
              <a:rPr lang="en-US" sz="2430" b="1" spc="-73" kern="0" dirty="0">
                <a:solidFill>
                  <a:srgbClr val="E0D6DE"/>
                </a:solidFill>
                <a:latin typeface="p22-mackinac-pro" pitchFamily="34" charset="0"/>
                <a:ea typeface="p22-mackinac-pro" pitchFamily="34" charset="-122"/>
                <a:cs typeface="p22-mackinac-pro" pitchFamily="34" charset="-120"/>
              </a:rPr>
              <a:t>Practical Applications</a:t>
            </a:r>
            <a:endParaRPr lang="en-US" sz="2430" dirty="0"/>
          </a:p>
        </p:txBody>
      </p:sp>
      <p:sp>
        <p:nvSpPr>
          <p:cNvPr id="16" name="Text 9"/>
          <p:cNvSpPr/>
          <p:nvPr/>
        </p:nvSpPr>
        <p:spPr>
          <a:xfrm>
            <a:off x="9712404" y="5128379"/>
            <a:ext cx="4053959" cy="1185148"/>
          </a:xfrm>
          <a:prstGeom prst="rect">
            <a:avLst/>
          </a:prstGeom>
          <a:noFill/>
          <a:ln/>
        </p:spPr>
        <p:txBody>
          <a:bodyPr wrap="square" rtlCol="0" anchor="t"/>
          <a:lstStyle/>
          <a:p>
            <a:pPr algn="l" indent="0" marL="0">
              <a:lnSpc>
                <a:spcPts val="3110"/>
              </a:lnSpc>
              <a:buNone/>
            </a:pPr>
            <a:r>
              <a:rPr lang="en-US" sz="1944" spc="-39" kern="0" dirty="0">
                <a:solidFill>
                  <a:srgbClr val="E0D6DE"/>
                </a:solidFill>
                <a:latin typeface="Inter" pitchFamily="34" charset="0"/>
                <a:ea typeface="Inter" pitchFamily="34" charset="-122"/>
                <a:cs typeface="Inter" pitchFamily="34" charset="-120"/>
              </a:rPr>
              <a:t>MongoDB queries are widely used in various applications, from web development to data analysis.</a:t>
            </a:r>
            <a:endParaRPr lang="en-US" sz="1944" dirty="0"/>
          </a:p>
        </p:txBody>
      </p:sp>
      <p:pic>
        <p:nvPicPr>
          <p:cNvPr id="17"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077"/>
            </a:avLst>
          </a:prstGeom>
          <a:solidFill>
            <a:srgbClr val="0C0524">
              <a:alpha val="80000"/>
            </a:srgbClr>
          </a:solidFill>
          <a:ln/>
        </p:spPr>
      </p:sp>
      <p:sp>
        <p:nvSpPr>
          <p:cNvPr id="6" name="Text 2"/>
          <p:cNvSpPr/>
          <p:nvPr/>
        </p:nvSpPr>
        <p:spPr>
          <a:xfrm>
            <a:off x="830937" y="1411248"/>
            <a:ext cx="12603242" cy="741998"/>
          </a:xfrm>
          <a:prstGeom prst="rect">
            <a:avLst/>
          </a:prstGeom>
          <a:noFill/>
          <a:ln/>
        </p:spPr>
        <p:txBody>
          <a:bodyPr wrap="none" rtlCol="0" anchor="t"/>
          <a:lstStyle/>
          <a:p>
            <a:pPr indent="0" marL="0">
              <a:lnSpc>
                <a:spcPts val="5842"/>
              </a:lnSpc>
              <a:buNone/>
            </a:pPr>
            <a:r>
              <a:rPr lang="en-US" sz="4674" b="1" spc="-140" kern="0" dirty="0">
                <a:solidFill>
                  <a:srgbClr val="FF8AAF"/>
                </a:solidFill>
                <a:latin typeface="p22-mackinac-pro" pitchFamily="34" charset="0"/>
                <a:ea typeface="p22-mackinac-pro" pitchFamily="34" charset="-122"/>
                <a:cs typeface="p22-mackinac-pro" pitchFamily="34" charset="-120"/>
              </a:rPr>
              <a:t>Overview of the IMDb Top 100 Movies Dataset</a:t>
            </a:r>
            <a:endParaRPr lang="en-US" sz="4674" dirty="0"/>
          </a:p>
        </p:txBody>
      </p:sp>
      <p:sp>
        <p:nvSpPr>
          <p:cNvPr id="7" name="Text 3"/>
          <p:cNvSpPr/>
          <p:nvPr/>
        </p:nvSpPr>
        <p:spPr>
          <a:xfrm>
            <a:off x="830937" y="2509361"/>
            <a:ext cx="12968526" cy="759619"/>
          </a:xfrm>
          <a:prstGeom prst="rect">
            <a:avLst/>
          </a:prstGeom>
          <a:noFill/>
          <a:ln/>
        </p:spPr>
        <p:txBody>
          <a:bodyPr wrap="square" rtlCol="0" anchor="t"/>
          <a:lstStyle/>
          <a:p>
            <a:pPr indent="0" marL="0">
              <a:lnSpc>
                <a:spcPts val="2991"/>
              </a:lnSpc>
              <a:buNone/>
            </a:pPr>
            <a:r>
              <a:rPr lang="en-US" sz="1870" spc="-37" kern="0" dirty="0">
                <a:solidFill>
                  <a:srgbClr val="E0D6DE"/>
                </a:solidFill>
                <a:latin typeface="Inter" pitchFamily="34" charset="0"/>
                <a:ea typeface="Inter" pitchFamily="34" charset="-122"/>
                <a:cs typeface="Inter" pitchFamily="34" charset="-120"/>
              </a:rPr>
              <a:t>The IMDb Top 100 Movies dataset is a collection of information about the top-rated movies, compiled from the Internet Movie Database. This dataset spans from 1972 to 2015 and provides insights into the history and evolution of cinema.</a:t>
            </a:r>
            <a:endParaRPr lang="en-US" sz="1870" dirty="0"/>
          </a:p>
        </p:txBody>
      </p:sp>
      <p:sp>
        <p:nvSpPr>
          <p:cNvPr id="8" name="Shape 4"/>
          <p:cNvSpPr/>
          <p:nvPr/>
        </p:nvSpPr>
        <p:spPr>
          <a:xfrm>
            <a:off x="830937" y="3536037"/>
            <a:ext cx="4164568" cy="3282315"/>
          </a:xfrm>
          <a:prstGeom prst="roundRect">
            <a:avLst>
              <a:gd name="adj" fmla="val 3038"/>
            </a:avLst>
          </a:prstGeom>
          <a:solidFill>
            <a:srgbClr val="2F1D63"/>
          </a:solidFill>
          <a:ln w="7620">
            <a:solidFill>
              <a:srgbClr val="48367C"/>
            </a:solidFill>
            <a:prstDash val="solid"/>
          </a:ln>
        </p:spPr>
      </p:sp>
      <p:sp>
        <p:nvSpPr>
          <p:cNvPr id="9" name="Text 5"/>
          <p:cNvSpPr/>
          <p:nvPr/>
        </p:nvSpPr>
        <p:spPr>
          <a:xfrm>
            <a:off x="1075968" y="3781068"/>
            <a:ext cx="2967871" cy="370999"/>
          </a:xfrm>
          <a:prstGeom prst="rect">
            <a:avLst/>
          </a:prstGeom>
          <a:noFill/>
          <a:ln/>
        </p:spPr>
        <p:txBody>
          <a:bodyPr wrap="none" rtlCol="0" anchor="t"/>
          <a:lstStyle/>
          <a:p>
            <a:pPr indent="0" marL="0">
              <a:lnSpc>
                <a:spcPts val="2921"/>
              </a:lnSpc>
              <a:buNone/>
            </a:pPr>
            <a:r>
              <a:rPr lang="en-US" sz="2337" b="1" spc="-70" kern="0" dirty="0">
                <a:solidFill>
                  <a:srgbClr val="E0D6DE"/>
                </a:solidFill>
                <a:latin typeface="p22-mackinac-pro" pitchFamily="34" charset="0"/>
                <a:ea typeface="p22-mackinac-pro" pitchFamily="34" charset="-122"/>
                <a:cs typeface="p22-mackinac-pro" pitchFamily="34" charset="-120"/>
              </a:rPr>
              <a:t>Data Structure</a:t>
            </a:r>
            <a:endParaRPr lang="en-US" sz="2337" dirty="0"/>
          </a:p>
        </p:txBody>
      </p:sp>
      <p:sp>
        <p:nvSpPr>
          <p:cNvPr id="10" name="Text 6"/>
          <p:cNvSpPr/>
          <p:nvPr/>
        </p:nvSpPr>
        <p:spPr>
          <a:xfrm>
            <a:off x="1075968" y="4294465"/>
            <a:ext cx="3674507" cy="1899047"/>
          </a:xfrm>
          <a:prstGeom prst="rect">
            <a:avLst/>
          </a:prstGeom>
          <a:noFill/>
          <a:ln/>
        </p:spPr>
        <p:txBody>
          <a:bodyPr wrap="square" rtlCol="0" anchor="t"/>
          <a:lstStyle/>
          <a:p>
            <a:pPr indent="0" marL="0">
              <a:lnSpc>
                <a:spcPts val="2991"/>
              </a:lnSpc>
              <a:buNone/>
            </a:pPr>
            <a:r>
              <a:rPr lang="en-US" sz="1870" spc="-37" kern="0" dirty="0">
                <a:solidFill>
                  <a:srgbClr val="E0D6DE"/>
                </a:solidFill>
                <a:latin typeface="Inter" pitchFamily="34" charset="0"/>
                <a:ea typeface="Inter" pitchFamily="34" charset="-122"/>
                <a:cs typeface="Inter" pitchFamily="34" charset="-120"/>
              </a:rPr>
              <a:t>The dataset consists of 100 rows, each representing a movie. Each row has 9 columns, including fields like title, year, rating, and genre.</a:t>
            </a:r>
            <a:endParaRPr lang="en-US" sz="1870" dirty="0"/>
          </a:p>
        </p:txBody>
      </p:sp>
      <p:sp>
        <p:nvSpPr>
          <p:cNvPr id="11" name="Shape 7"/>
          <p:cNvSpPr/>
          <p:nvPr/>
        </p:nvSpPr>
        <p:spPr>
          <a:xfrm>
            <a:off x="5232916" y="3536037"/>
            <a:ext cx="4164568" cy="3282315"/>
          </a:xfrm>
          <a:prstGeom prst="roundRect">
            <a:avLst>
              <a:gd name="adj" fmla="val 3038"/>
            </a:avLst>
          </a:prstGeom>
          <a:solidFill>
            <a:srgbClr val="2F1D63"/>
          </a:solidFill>
          <a:ln w="7620">
            <a:solidFill>
              <a:srgbClr val="48367C"/>
            </a:solidFill>
            <a:prstDash val="solid"/>
          </a:ln>
        </p:spPr>
      </p:sp>
      <p:sp>
        <p:nvSpPr>
          <p:cNvPr id="12" name="Text 8"/>
          <p:cNvSpPr/>
          <p:nvPr/>
        </p:nvSpPr>
        <p:spPr>
          <a:xfrm>
            <a:off x="5477947" y="3781068"/>
            <a:ext cx="2967871" cy="370999"/>
          </a:xfrm>
          <a:prstGeom prst="rect">
            <a:avLst/>
          </a:prstGeom>
          <a:noFill/>
          <a:ln/>
        </p:spPr>
        <p:txBody>
          <a:bodyPr wrap="none" rtlCol="0" anchor="t"/>
          <a:lstStyle/>
          <a:p>
            <a:pPr indent="0" marL="0">
              <a:lnSpc>
                <a:spcPts val="2921"/>
              </a:lnSpc>
              <a:buNone/>
            </a:pPr>
            <a:r>
              <a:rPr lang="en-US" sz="2337" b="1" spc="-70" kern="0" dirty="0">
                <a:solidFill>
                  <a:srgbClr val="E0D6DE"/>
                </a:solidFill>
                <a:latin typeface="p22-mackinac-pro" pitchFamily="34" charset="0"/>
                <a:ea typeface="p22-mackinac-pro" pitchFamily="34" charset="-122"/>
                <a:cs typeface="p22-mackinac-pro" pitchFamily="34" charset="-120"/>
              </a:rPr>
              <a:t>Data Exploration</a:t>
            </a:r>
            <a:endParaRPr lang="en-US" sz="2337" dirty="0"/>
          </a:p>
        </p:txBody>
      </p:sp>
      <p:sp>
        <p:nvSpPr>
          <p:cNvPr id="13" name="Text 9"/>
          <p:cNvSpPr/>
          <p:nvPr/>
        </p:nvSpPr>
        <p:spPr>
          <a:xfrm>
            <a:off x="5477947" y="4294465"/>
            <a:ext cx="3674507" cy="2278856"/>
          </a:xfrm>
          <a:prstGeom prst="rect">
            <a:avLst/>
          </a:prstGeom>
          <a:noFill/>
          <a:ln/>
        </p:spPr>
        <p:txBody>
          <a:bodyPr wrap="square" rtlCol="0" anchor="t"/>
          <a:lstStyle/>
          <a:p>
            <a:pPr indent="0" marL="0">
              <a:lnSpc>
                <a:spcPts val="2991"/>
              </a:lnSpc>
              <a:buNone/>
            </a:pPr>
            <a:r>
              <a:rPr lang="en-US" sz="1870" spc="-37" kern="0" dirty="0">
                <a:solidFill>
                  <a:srgbClr val="E0D6DE"/>
                </a:solidFill>
                <a:latin typeface="Inter" pitchFamily="34" charset="0"/>
                <a:ea typeface="Inter" pitchFamily="34" charset="-122"/>
                <a:cs typeface="Inter" pitchFamily="34" charset="-120"/>
              </a:rPr>
              <a:t>This dataset is a great resource for analyzing movie trends, exploring the relationship between ratings and various movie attributes, and discovering patterns in the film industry.</a:t>
            </a:r>
            <a:endParaRPr lang="en-US" sz="1870" dirty="0"/>
          </a:p>
        </p:txBody>
      </p:sp>
      <p:sp>
        <p:nvSpPr>
          <p:cNvPr id="14" name="Shape 10"/>
          <p:cNvSpPr/>
          <p:nvPr/>
        </p:nvSpPr>
        <p:spPr>
          <a:xfrm>
            <a:off x="9634895" y="3536037"/>
            <a:ext cx="4164568" cy="3282315"/>
          </a:xfrm>
          <a:prstGeom prst="roundRect">
            <a:avLst>
              <a:gd name="adj" fmla="val 3038"/>
            </a:avLst>
          </a:prstGeom>
          <a:solidFill>
            <a:srgbClr val="2F1D63"/>
          </a:solidFill>
          <a:ln w="7620">
            <a:solidFill>
              <a:srgbClr val="48367C"/>
            </a:solidFill>
            <a:prstDash val="solid"/>
          </a:ln>
        </p:spPr>
      </p:sp>
      <p:sp>
        <p:nvSpPr>
          <p:cNvPr id="15" name="Text 11"/>
          <p:cNvSpPr/>
          <p:nvPr/>
        </p:nvSpPr>
        <p:spPr>
          <a:xfrm>
            <a:off x="9879925" y="3781068"/>
            <a:ext cx="2992874" cy="370999"/>
          </a:xfrm>
          <a:prstGeom prst="rect">
            <a:avLst/>
          </a:prstGeom>
          <a:noFill/>
          <a:ln/>
        </p:spPr>
        <p:txBody>
          <a:bodyPr wrap="none" rtlCol="0" anchor="t"/>
          <a:lstStyle/>
          <a:p>
            <a:pPr indent="0" marL="0">
              <a:lnSpc>
                <a:spcPts val="2921"/>
              </a:lnSpc>
              <a:buNone/>
            </a:pPr>
            <a:r>
              <a:rPr lang="en-US" sz="2337" b="1" spc="-70" kern="0" dirty="0">
                <a:solidFill>
                  <a:srgbClr val="E0D6DE"/>
                </a:solidFill>
                <a:latin typeface="p22-mackinac-pro" pitchFamily="34" charset="0"/>
                <a:ea typeface="p22-mackinac-pro" pitchFamily="34" charset="-122"/>
                <a:cs typeface="p22-mackinac-pro" pitchFamily="34" charset="-120"/>
              </a:rPr>
              <a:t>Practical Applications</a:t>
            </a:r>
            <a:endParaRPr lang="en-US" sz="2337" dirty="0"/>
          </a:p>
        </p:txBody>
      </p:sp>
      <p:sp>
        <p:nvSpPr>
          <p:cNvPr id="16" name="Text 12"/>
          <p:cNvSpPr/>
          <p:nvPr/>
        </p:nvSpPr>
        <p:spPr>
          <a:xfrm>
            <a:off x="9879925" y="4294465"/>
            <a:ext cx="3674507" cy="1899047"/>
          </a:xfrm>
          <a:prstGeom prst="rect">
            <a:avLst/>
          </a:prstGeom>
          <a:noFill/>
          <a:ln/>
        </p:spPr>
        <p:txBody>
          <a:bodyPr wrap="square" rtlCol="0" anchor="t"/>
          <a:lstStyle/>
          <a:p>
            <a:pPr indent="0" marL="0">
              <a:lnSpc>
                <a:spcPts val="2991"/>
              </a:lnSpc>
              <a:buNone/>
            </a:pPr>
            <a:r>
              <a:rPr lang="en-US" sz="1870" spc="-37" kern="0" dirty="0">
                <a:solidFill>
                  <a:srgbClr val="E0D6DE"/>
                </a:solidFill>
                <a:latin typeface="Inter" pitchFamily="34" charset="0"/>
                <a:ea typeface="Inter" pitchFamily="34" charset="-122"/>
                <a:cs typeface="Inter" pitchFamily="34" charset="-120"/>
              </a:rPr>
              <a:t>The IMDb Top 100 Movies dataset is often used in data analysis and machine learning projects, as well as for educational purposes.</a:t>
            </a:r>
            <a:endParaRPr lang="en-US" sz="187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0C0524">
              <a:alpha val="80000"/>
            </a:srgbClr>
          </a:solidFill>
          <a:ln/>
        </p:spPr>
      </p:sp>
      <p:sp>
        <p:nvSpPr>
          <p:cNvPr id="6" name="Text 2"/>
          <p:cNvSpPr/>
          <p:nvPr/>
        </p:nvSpPr>
        <p:spPr>
          <a:xfrm>
            <a:off x="864037" y="826532"/>
            <a:ext cx="12902327" cy="1543050"/>
          </a:xfrm>
          <a:prstGeom prst="rect">
            <a:avLst/>
          </a:prstGeom>
          <a:noFill/>
          <a:ln/>
        </p:spPr>
        <p:txBody>
          <a:bodyPr wrap="square" rtlCol="0" anchor="t"/>
          <a:lstStyle/>
          <a:p>
            <a:pPr indent="0" marL="0">
              <a:lnSpc>
                <a:spcPts val="6075"/>
              </a:lnSpc>
              <a:buNone/>
            </a:pPr>
            <a:r>
              <a:rPr lang="en-US" sz="4860" b="1" spc="-146" kern="0" dirty="0">
                <a:solidFill>
                  <a:srgbClr val="FF8AAF"/>
                </a:solidFill>
                <a:latin typeface="p22-mackinac-pro" pitchFamily="34" charset="0"/>
                <a:ea typeface="p22-mackinac-pro" pitchFamily="34" charset="-122"/>
                <a:cs typeface="p22-mackinac-pro" pitchFamily="34" charset="-120"/>
              </a:rPr>
              <a:t>CRUD Operations: Create, Read, Update, and Delete</a:t>
            </a:r>
            <a:endParaRPr lang="en-US" sz="4860" dirty="0"/>
          </a:p>
        </p:txBody>
      </p:sp>
      <p:sp>
        <p:nvSpPr>
          <p:cNvPr id="7" name="Text 3"/>
          <p:cNvSpPr/>
          <p:nvPr/>
        </p:nvSpPr>
        <p:spPr>
          <a:xfrm>
            <a:off x="864037" y="2739866"/>
            <a:ext cx="12902327" cy="790099"/>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The acronym CRUD stands for Create, Read, Update, and Delete. These operations form the foundation of managing data in any database system, including MongoDB.</a:t>
            </a:r>
            <a:endParaRPr lang="en-US" sz="1944" dirty="0"/>
          </a:p>
        </p:txBody>
      </p:sp>
      <p:sp>
        <p:nvSpPr>
          <p:cNvPr id="8" name="Shape 4"/>
          <p:cNvSpPr/>
          <p:nvPr/>
        </p:nvSpPr>
        <p:spPr>
          <a:xfrm>
            <a:off x="864037" y="4177903"/>
            <a:ext cx="12902327" cy="30837"/>
          </a:xfrm>
          <a:prstGeom prst="roundRect">
            <a:avLst>
              <a:gd name="adj" fmla="val 336262"/>
            </a:avLst>
          </a:prstGeom>
          <a:solidFill>
            <a:srgbClr val="48367C"/>
          </a:solidFill>
          <a:ln/>
        </p:spPr>
      </p:sp>
      <p:sp>
        <p:nvSpPr>
          <p:cNvPr id="9" name="Shape 5"/>
          <p:cNvSpPr/>
          <p:nvPr/>
        </p:nvSpPr>
        <p:spPr>
          <a:xfrm>
            <a:off x="2368808" y="4177844"/>
            <a:ext cx="30837" cy="864037"/>
          </a:xfrm>
          <a:prstGeom prst="roundRect">
            <a:avLst>
              <a:gd name="adj" fmla="val 336262"/>
            </a:avLst>
          </a:prstGeom>
          <a:solidFill>
            <a:srgbClr val="48367C"/>
          </a:solidFill>
          <a:ln/>
        </p:spPr>
      </p:sp>
      <p:sp>
        <p:nvSpPr>
          <p:cNvPr id="10" name="Shape 6"/>
          <p:cNvSpPr/>
          <p:nvPr/>
        </p:nvSpPr>
        <p:spPr>
          <a:xfrm>
            <a:off x="2106573" y="3900190"/>
            <a:ext cx="555427" cy="555427"/>
          </a:xfrm>
          <a:prstGeom prst="roundRect">
            <a:avLst>
              <a:gd name="adj" fmla="val 18669"/>
            </a:avLst>
          </a:prstGeom>
          <a:solidFill>
            <a:srgbClr val="2F1D63"/>
          </a:solidFill>
          <a:ln w="15240">
            <a:solidFill>
              <a:srgbClr val="48367C"/>
            </a:solidFill>
            <a:prstDash val="solid"/>
          </a:ln>
        </p:spPr>
      </p:sp>
      <p:sp>
        <p:nvSpPr>
          <p:cNvPr id="11" name="Text 7"/>
          <p:cNvSpPr/>
          <p:nvPr/>
        </p:nvSpPr>
        <p:spPr>
          <a:xfrm>
            <a:off x="2314575" y="3992701"/>
            <a:ext cx="139303" cy="370284"/>
          </a:xfrm>
          <a:prstGeom prst="rect">
            <a:avLst/>
          </a:prstGeom>
          <a:noFill/>
          <a:ln/>
        </p:spPr>
        <p:txBody>
          <a:bodyPr wrap="none" rtlCol="0" anchor="t"/>
          <a:lstStyle/>
          <a:p>
            <a:pPr algn="ctr" indent="0" marL="0">
              <a:lnSpc>
                <a:spcPts val="2916"/>
              </a:lnSpc>
              <a:buNone/>
            </a:pPr>
            <a:r>
              <a:rPr lang="en-US" sz="2916" b="1" spc="-87" kern="0" dirty="0">
                <a:solidFill>
                  <a:srgbClr val="E0D6DE"/>
                </a:solidFill>
                <a:latin typeface="p22-mackinac-pro" pitchFamily="34" charset="0"/>
                <a:ea typeface="p22-mackinac-pro" pitchFamily="34" charset="-122"/>
                <a:cs typeface="p22-mackinac-pro" pitchFamily="34" charset="-120"/>
              </a:rPr>
              <a:t>1</a:t>
            </a:r>
            <a:endParaRPr lang="en-US" sz="2916" dirty="0"/>
          </a:p>
        </p:txBody>
      </p:sp>
      <p:sp>
        <p:nvSpPr>
          <p:cNvPr id="12" name="Text 8"/>
          <p:cNvSpPr/>
          <p:nvPr/>
        </p:nvSpPr>
        <p:spPr>
          <a:xfrm>
            <a:off x="1110853" y="5288875"/>
            <a:ext cx="2546747" cy="385763"/>
          </a:xfrm>
          <a:prstGeom prst="rect">
            <a:avLst/>
          </a:prstGeom>
          <a:noFill/>
          <a:ln/>
        </p:spPr>
        <p:txBody>
          <a:bodyPr wrap="none" rtlCol="0" anchor="t"/>
          <a:lstStyle/>
          <a:p>
            <a:pPr algn="ctr" indent="0" marL="0">
              <a:lnSpc>
                <a:spcPts val="3038"/>
              </a:lnSpc>
              <a:buNone/>
            </a:pPr>
            <a:r>
              <a:rPr lang="en-US" sz="2430" b="1" spc="-73" kern="0" dirty="0">
                <a:solidFill>
                  <a:srgbClr val="E0D6DE"/>
                </a:solidFill>
                <a:latin typeface="p22-mackinac-pro" pitchFamily="34" charset="0"/>
                <a:ea typeface="p22-mackinac-pro" pitchFamily="34" charset="-122"/>
                <a:cs typeface="p22-mackinac-pro" pitchFamily="34" charset="-120"/>
              </a:rPr>
              <a:t>Create</a:t>
            </a:r>
            <a:endParaRPr lang="en-US" sz="2430" dirty="0"/>
          </a:p>
        </p:txBody>
      </p:sp>
      <p:sp>
        <p:nvSpPr>
          <p:cNvPr id="13" name="Text 9"/>
          <p:cNvSpPr/>
          <p:nvPr/>
        </p:nvSpPr>
        <p:spPr>
          <a:xfrm>
            <a:off x="1110853" y="5822752"/>
            <a:ext cx="2546747" cy="1580198"/>
          </a:xfrm>
          <a:prstGeom prst="rect">
            <a:avLst/>
          </a:prstGeom>
          <a:noFill/>
          <a:ln/>
        </p:spPr>
        <p:txBody>
          <a:bodyPr wrap="square" rtlCol="0" anchor="t"/>
          <a:lstStyle/>
          <a:p>
            <a:pPr algn="ct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The Create operation is used to insert new documents into a collection.</a:t>
            </a:r>
            <a:endParaRPr lang="en-US" sz="1944" dirty="0"/>
          </a:p>
        </p:txBody>
      </p:sp>
      <p:sp>
        <p:nvSpPr>
          <p:cNvPr id="14" name="Shape 10"/>
          <p:cNvSpPr/>
          <p:nvPr/>
        </p:nvSpPr>
        <p:spPr>
          <a:xfrm>
            <a:off x="5656005" y="4177844"/>
            <a:ext cx="30837" cy="864037"/>
          </a:xfrm>
          <a:prstGeom prst="roundRect">
            <a:avLst>
              <a:gd name="adj" fmla="val 336262"/>
            </a:avLst>
          </a:prstGeom>
          <a:solidFill>
            <a:srgbClr val="48367C"/>
          </a:solidFill>
          <a:ln/>
        </p:spPr>
      </p:sp>
      <p:sp>
        <p:nvSpPr>
          <p:cNvPr id="15" name="Shape 11"/>
          <p:cNvSpPr/>
          <p:nvPr/>
        </p:nvSpPr>
        <p:spPr>
          <a:xfrm>
            <a:off x="5393769" y="3900190"/>
            <a:ext cx="555427" cy="555427"/>
          </a:xfrm>
          <a:prstGeom prst="roundRect">
            <a:avLst>
              <a:gd name="adj" fmla="val 18669"/>
            </a:avLst>
          </a:prstGeom>
          <a:solidFill>
            <a:srgbClr val="2F1D63"/>
          </a:solidFill>
          <a:ln w="15240">
            <a:solidFill>
              <a:srgbClr val="48367C"/>
            </a:solidFill>
            <a:prstDash val="solid"/>
          </a:ln>
        </p:spPr>
      </p:sp>
      <p:sp>
        <p:nvSpPr>
          <p:cNvPr id="16" name="Text 12"/>
          <p:cNvSpPr/>
          <p:nvPr/>
        </p:nvSpPr>
        <p:spPr>
          <a:xfrm>
            <a:off x="5569268" y="3992701"/>
            <a:ext cx="204430" cy="370284"/>
          </a:xfrm>
          <a:prstGeom prst="rect">
            <a:avLst/>
          </a:prstGeom>
          <a:noFill/>
          <a:ln/>
        </p:spPr>
        <p:txBody>
          <a:bodyPr wrap="none" rtlCol="0" anchor="t"/>
          <a:lstStyle/>
          <a:p>
            <a:pPr algn="ctr" indent="0" marL="0">
              <a:lnSpc>
                <a:spcPts val="2916"/>
              </a:lnSpc>
              <a:buNone/>
            </a:pPr>
            <a:r>
              <a:rPr lang="en-US" sz="2916" b="1" spc="-87" kern="0" dirty="0">
                <a:solidFill>
                  <a:srgbClr val="E0D6DE"/>
                </a:solidFill>
                <a:latin typeface="p22-mackinac-pro" pitchFamily="34" charset="0"/>
                <a:ea typeface="p22-mackinac-pro" pitchFamily="34" charset="-122"/>
                <a:cs typeface="p22-mackinac-pro" pitchFamily="34" charset="-120"/>
              </a:rPr>
              <a:t>2</a:t>
            </a:r>
            <a:endParaRPr lang="en-US" sz="2916" dirty="0"/>
          </a:p>
        </p:txBody>
      </p:sp>
      <p:sp>
        <p:nvSpPr>
          <p:cNvPr id="17" name="Text 13"/>
          <p:cNvSpPr/>
          <p:nvPr/>
        </p:nvSpPr>
        <p:spPr>
          <a:xfrm>
            <a:off x="4398050" y="5288875"/>
            <a:ext cx="2546866" cy="385763"/>
          </a:xfrm>
          <a:prstGeom prst="rect">
            <a:avLst/>
          </a:prstGeom>
          <a:noFill/>
          <a:ln/>
        </p:spPr>
        <p:txBody>
          <a:bodyPr wrap="none" rtlCol="0" anchor="t"/>
          <a:lstStyle/>
          <a:p>
            <a:pPr algn="ctr" indent="0" marL="0">
              <a:lnSpc>
                <a:spcPts val="3038"/>
              </a:lnSpc>
              <a:buNone/>
            </a:pPr>
            <a:r>
              <a:rPr lang="en-US" sz="2430" b="1" spc="-73" kern="0" dirty="0">
                <a:solidFill>
                  <a:srgbClr val="E0D6DE"/>
                </a:solidFill>
                <a:latin typeface="p22-mackinac-pro" pitchFamily="34" charset="0"/>
                <a:ea typeface="p22-mackinac-pro" pitchFamily="34" charset="-122"/>
                <a:cs typeface="p22-mackinac-pro" pitchFamily="34" charset="-120"/>
              </a:rPr>
              <a:t>Read</a:t>
            </a:r>
            <a:endParaRPr lang="en-US" sz="2430" dirty="0"/>
          </a:p>
        </p:txBody>
      </p:sp>
      <p:sp>
        <p:nvSpPr>
          <p:cNvPr id="18" name="Text 14"/>
          <p:cNvSpPr/>
          <p:nvPr/>
        </p:nvSpPr>
        <p:spPr>
          <a:xfrm>
            <a:off x="4398050" y="5822752"/>
            <a:ext cx="2546866" cy="1580198"/>
          </a:xfrm>
          <a:prstGeom prst="rect">
            <a:avLst/>
          </a:prstGeom>
          <a:noFill/>
          <a:ln/>
        </p:spPr>
        <p:txBody>
          <a:bodyPr wrap="square" rtlCol="0" anchor="t"/>
          <a:lstStyle/>
          <a:p>
            <a:pPr algn="ct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The Read operation allows you to retrieve existing documents from a collection.</a:t>
            </a:r>
            <a:endParaRPr lang="en-US" sz="1944" dirty="0"/>
          </a:p>
        </p:txBody>
      </p:sp>
      <p:sp>
        <p:nvSpPr>
          <p:cNvPr id="19" name="Shape 15"/>
          <p:cNvSpPr/>
          <p:nvPr/>
        </p:nvSpPr>
        <p:spPr>
          <a:xfrm>
            <a:off x="8943320" y="4177844"/>
            <a:ext cx="30837" cy="864037"/>
          </a:xfrm>
          <a:prstGeom prst="roundRect">
            <a:avLst>
              <a:gd name="adj" fmla="val 336262"/>
            </a:avLst>
          </a:prstGeom>
          <a:solidFill>
            <a:srgbClr val="48367C"/>
          </a:solidFill>
          <a:ln/>
        </p:spPr>
      </p:sp>
      <p:sp>
        <p:nvSpPr>
          <p:cNvPr id="20" name="Shape 16"/>
          <p:cNvSpPr/>
          <p:nvPr/>
        </p:nvSpPr>
        <p:spPr>
          <a:xfrm>
            <a:off x="8681085" y="3900190"/>
            <a:ext cx="555427" cy="555427"/>
          </a:xfrm>
          <a:prstGeom prst="roundRect">
            <a:avLst>
              <a:gd name="adj" fmla="val 18669"/>
            </a:avLst>
          </a:prstGeom>
          <a:solidFill>
            <a:srgbClr val="2F1D63"/>
          </a:solidFill>
          <a:ln w="15240">
            <a:solidFill>
              <a:srgbClr val="48367C"/>
            </a:solidFill>
            <a:prstDash val="solid"/>
          </a:ln>
        </p:spPr>
      </p:sp>
      <p:sp>
        <p:nvSpPr>
          <p:cNvPr id="21" name="Text 17"/>
          <p:cNvSpPr/>
          <p:nvPr/>
        </p:nvSpPr>
        <p:spPr>
          <a:xfrm>
            <a:off x="8853368" y="3992701"/>
            <a:ext cx="210741" cy="370284"/>
          </a:xfrm>
          <a:prstGeom prst="rect">
            <a:avLst/>
          </a:prstGeom>
          <a:noFill/>
          <a:ln/>
        </p:spPr>
        <p:txBody>
          <a:bodyPr wrap="none" rtlCol="0" anchor="t"/>
          <a:lstStyle/>
          <a:p>
            <a:pPr algn="ctr" indent="0" marL="0">
              <a:lnSpc>
                <a:spcPts val="2916"/>
              </a:lnSpc>
              <a:buNone/>
            </a:pPr>
            <a:r>
              <a:rPr lang="en-US" sz="2916" b="1" spc="-87" kern="0" dirty="0">
                <a:solidFill>
                  <a:srgbClr val="E0D6DE"/>
                </a:solidFill>
                <a:latin typeface="p22-mackinac-pro" pitchFamily="34" charset="0"/>
                <a:ea typeface="p22-mackinac-pro" pitchFamily="34" charset="-122"/>
                <a:cs typeface="p22-mackinac-pro" pitchFamily="34" charset="-120"/>
              </a:rPr>
              <a:t>3</a:t>
            </a:r>
            <a:endParaRPr lang="en-US" sz="2916" dirty="0"/>
          </a:p>
        </p:txBody>
      </p:sp>
      <p:sp>
        <p:nvSpPr>
          <p:cNvPr id="22" name="Text 18"/>
          <p:cNvSpPr/>
          <p:nvPr/>
        </p:nvSpPr>
        <p:spPr>
          <a:xfrm>
            <a:off x="7685365" y="5288875"/>
            <a:ext cx="2546866" cy="385763"/>
          </a:xfrm>
          <a:prstGeom prst="rect">
            <a:avLst/>
          </a:prstGeom>
          <a:noFill/>
          <a:ln/>
        </p:spPr>
        <p:txBody>
          <a:bodyPr wrap="none" rtlCol="0" anchor="t"/>
          <a:lstStyle/>
          <a:p>
            <a:pPr algn="ctr" indent="0" marL="0">
              <a:lnSpc>
                <a:spcPts val="3038"/>
              </a:lnSpc>
              <a:buNone/>
            </a:pPr>
            <a:r>
              <a:rPr lang="en-US" sz="2430" b="1" spc="-73" kern="0" dirty="0">
                <a:solidFill>
                  <a:srgbClr val="E0D6DE"/>
                </a:solidFill>
                <a:latin typeface="p22-mackinac-pro" pitchFamily="34" charset="0"/>
                <a:ea typeface="p22-mackinac-pro" pitchFamily="34" charset="-122"/>
                <a:cs typeface="p22-mackinac-pro" pitchFamily="34" charset="-120"/>
              </a:rPr>
              <a:t>Update</a:t>
            </a:r>
            <a:endParaRPr lang="en-US" sz="2430" dirty="0"/>
          </a:p>
        </p:txBody>
      </p:sp>
      <p:sp>
        <p:nvSpPr>
          <p:cNvPr id="23" name="Text 19"/>
          <p:cNvSpPr/>
          <p:nvPr/>
        </p:nvSpPr>
        <p:spPr>
          <a:xfrm>
            <a:off x="7685365" y="5822752"/>
            <a:ext cx="2546866" cy="1580198"/>
          </a:xfrm>
          <a:prstGeom prst="rect">
            <a:avLst/>
          </a:prstGeom>
          <a:noFill/>
          <a:ln/>
        </p:spPr>
        <p:txBody>
          <a:bodyPr wrap="square" rtlCol="0" anchor="t"/>
          <a:lstStyle/>
          <a:p>
            <a:pPr algn="ct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The Update operation modifies existing documents in a collection.</a:t>
            </a:r>
            <a:endParaRPr lang="en-US" sz="1944" dirty="0"/>
          </a:p>
        </p:txBody>
      </p:sp>
      <p:sp>
        <p:nvSpPr>
          <p:cNvPr id="24" name="Shape 20"/>
          <p:cNvSpPr/>
          <p:nvPr/>
        </p:nvSpPr>
        <p:spPr>
          <a:xfrm>
            <a:off x="12230636" y="4177844"/>
            <a:ext cx="30837" cy="864037"/>
          </a:xfrm>
          <a:prstGeom prst="roundRect">
            <a:avLst>
              <a:gd name="adj" fmla="val 336262"/>
            </a:avLst>
          </a:prstGeom>
          <a:solidFill>
            <a:srgbClr val="48367C"/>
          </a:solidFill>
          <a:ln/>
        </p:spPr>
      </p:sp>
      <p:sp>
        <p:nvSpPr>
          <p:cNvPr id="25" name="Shape 21"/>
          <p:cNvSpPr/>
          <p:nvPr/>
        </p:nvSpPr>
        <p:spPr>
          <a:xfrm>
            <a:off x="11968401" y="3900190"/>
            <a:ext cx="555427" cy="555427"/>
          </a:xfrm>
          <a:prstGeom prst="roundRect">
            <a:avLst>
              <a:gd name="adj" fmla="val 18669"/>
            </a:avLst>
          </a:prstGeom>
          <a:solidFill>
            <a:srgbClr val="2F1D63"/>
          </a:solidFill>
          <a:ln w="15240">
            <a:solidFill>
              <a:srgbClr val="48367C"/>
            </a:solidFill>
            <a:prstDash val="solid"/>
          </a:ln>
        </p:spPr>
      </p:sp>
      <p:sp>
        <p:nvSpPr>
          <p:cNvPr id="26" name="Text 22"/>
          <p:cNvSpPr/>
          <p:nvPr/>
        </p:nvSpPr>
        <p:spPr>
          <a:xfrm>
            <a:off x="12134969" y="3992701"/>
            <a:ext cx="222171" cy="370284"/>
          </a:xfrm>
          <a:prstGeom prst="rect">
            <a:avLst/>
          </a:prstGeom>
          <a:noFill/>
          <a:ln/>
        </p:spPr>
        <p:txBody>
          <a:bodyPr wrap="none" rtlCol="0" anchor="t"/>
          <a:lstStyle/>
          <a:p>
            <a:pPr algn="ctr" indent="0" marL="0">
              <a:lnSpc>
                <a:spcPts val="2916"/>
              </a:lnSpc>
              <a:buNone/>
            </a:pPr>
            <a:r>
              <a:rPr lang="en-US" sz="2916" b="1" spc="-87" kern="0" dirty="0">
                <a:solidFill>
                  <a:srgbClr val="E0D6DE"/>
                </a:solidFill>
                <a:latin typeface="p22-mackinac-pro" pitchFamily="34" charset="0"/>
                <a:ea typeface="p22-mackinac-pro" pitchFamily="34" charset="-122"/>
                <a:cs typeface="p22-mackinac-pro" pitchFamily="34" charset="-120"/>
              </a:rPr>
              <a:t>4</a:t>
            </a:r>
            <a:endParaRPr lang="en-US" sz="2916" dirty="0"/>
          </a:p>
        </p:txBody>
      </p:sp>
      <p:sp>
        <p:nvSpPr>
          <p:cNvPr id="27" name="Text 23"/>
          <p:cNvSpPr/>
          <p:nvPr/>
        </p:nvSpPr>
        <p:spPr>
          <a:xfrm>
            <a:off x="10972681" y="5288875"/>
            <a:ext cx="2546866" cy="385763"/>
          </a:xfrm>
          <a:prstGeom prst="rect">
            <a:avLst/>
          </a:prstGeom>
          <a:noFill/>
          <a:ln/>
        </p:spPr>
        <p:txBody>
          <a:bodyPr wrap="none" rtlCol="0" anchor="t"/>
          <a:lstStyle/>
          <a:p>
            <a:pPr algn="ctr" indent="0" marL="0">
              <a:lnSpc>
                <a:spcPts val="3038"/>
              </a:lnSpc>
              <a:buNone/>
            </a:pPr>
            <a:r>
              <a:rPr lang="en-US" sz="2430" b="1" spc="-73" kern="0" dirty="0">
                <a:solidFill>
                  <a:srgbClr val="E0D6DE"/>
                </a:solidFill>
                <a:latin typeface="p22-mackinac-pro" pitchFamily="34" charset="0"/>
                <a:ea typeface="p22-mackinac-pro" pitchFamily="34" charset="-122"/>
                <a:cs typeface="p22-mackinac-pro" pitchFamily="34" charset="-120"/>
              </a:rPr>
              <a:t>Delete</a:t>
            </a:r>
            <a:endParaRPr lang="en-US" sz="2430" dirty="0"/>
          </a:p>
        </p:txBody>
      </p:sp>
      <p:sp>
        <p:nvSpPr>
          <p:cNvPr id="28" name="Text 24"/>
          <p:cNvSpPr/>
          <p:nvPr/>
        </p:nvSpPr>
        <p:spPr>
          <a:xfrm>
            <a:off x="10972681" y="5822752"/>
            <a:ext cx="2546866" cy="1185148"/>
          </a:xfrm>
          <a:prstGeom prst="rect">
            <a:avLst/>
          </a:prstGeom>
          <a:noFill/>
          <a:ln/>
        </p:spPr>
        <p:txBody>
          <a:bodyPr wrap="square" rtlCol="0" anchor="t"/>
          <a:lstStyle/>
          <a:p>
            <a:pPr algn="ct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The Delete operation removes documents from a collection.</a:t>
            </a:r>
            <a:endParaRPr lang="en-US" sz="1944" dirty="0"/>
          </a:p>
        </p:txBody>
      </p:sp>
      <p:pic>
        <p:nvPicPr>
          <p:cNvPr id="2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94918" y="967026"/>
            <a:ext cx="4896445" cy="6295549"/>
          </a:xfrm>
          <a:prstGeom prst="rect">
            <a:avLst/>
          </a:prstGeom>
        </p:spPr>
      </p:pic>
      <p:sp>
        <p:nvSpPr>
          <p:cNvPr id="6" name="Text 1"/>
          <p:cNvSpPr/>
          <p:nvPr/>
        </p:nvSpPr>
        <p:spPr>
          <a:xfrm>
            <a:off x="6312218" y="654844"/>
            <a:ext cx="7492365" cy="1474708"/>
          </a:xfrm>
          <a:prstGeom prst="rect">
            <a:avLst/>
          </a:prstGeom>
          <a:noFill/>
          <a:ln/>
        </p:spPr>
        <p:txBody>
          <a:bodyPr wrap="square" rtlCol="0" anchor="t"/>
          <a:lstStyle/>
          <a:p>
            <a:pPr indent="0" marL="0">
              <a:lnSpc>
                <a:spcPts val="5806"/>
              </a:lnSpc>
              <a:buNone/>
            </a:pPr>
            <a:r>
              <a:rPr lang="en-US" sz="4645" b="1" spc="-139" kern="0" dirty="0">
                <a:solidFill>
                  <a:srgbClr val="FF8AAF"/>
                </a:solidFill>
                <a:latin typeface="p22-mackinac-pro" pitchFamily="34" charset="0"/>
                <a:ea typeface="p22-mackinac-pro" pitchFamily="34" charset="-122"/>
                <a:cs typeface="p22-mackinac-pro" pitchFamily="34" charset="-120"/>
              </a:rPr>
              <a:t>Comparison Operators: $eq, $ne, $gt, $gte, $lt, $lte</a:t>
            </a:r>
            <a:endParaRPr lang="en-US" sz="4645" dirty="0"/>
          </a:p>
        </p:txBody>
      </p:sp>
      <p:sp>
        <p:nvSpPr>
          <p:cNvPr id="7" name="Text 2"/>
          <p:cNvSpPr/>
          <p:nvPr/>
        </p:nvSpPr>
        <p:spPr>
          <a:xfrm>
            <a:off x="6312218" y="2483406"/>
            <a:ext cx="7492365" cy="755094"/>
          </a:xfrm>
          <a:prstGeom prst="rect">
            <a:avLst/>
          </a:prstGeom>
          <a:noFill/>
          <a:ln/>
        </p:spPr>
        <p:txBody>
          <a:bodyPr wrap="squar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Comparison operators allow you to filter documents based on specific criteria, comparing values within a document.</a:t>
            </a:r>
            <a:endParaRPr lang="en-US" sz="1858" dirty="0"/>
          </a:p>
        </p:txBody>
      </p:sp>
      <p:sp>
        <p:nvSpPr>
          <p:cNvPr id="8" name="Shape 3"/>
          <p:cNvSpPr/>
          <p:nvPr/>
        </p:nvSpPr>
        <p:spPr>
          <a:xfrm>
            <a:off x="6312218" y="3503890"/>
            <a:ext cx="7492365" cy="4070747"/>
          </a:xfrm>
          <a:prstGeom prst="roundRect">
            <a:avLst>
              <a:gd name="adj" fmla="val 2435"/>
            </a:avLst>
          </a:prstGeom>
          <a:noFill/>
          <a:ln w="7620">
            <a:solidFill>
              <a:srgbClr val="FFFFFF">
                <a:alpha val="24000"/>
              </a:srgbClr>
            </a:solidFill>
            <a:prstDash val="solid"/>
          </a:ln>
        </p:spPr>
      </p:sp>
      <p:sp>
        <p:nvSpPr>
          <p:cNvPr id="9" name="Shape 4"/>
          <p:cNvSpPr/>
          <p:nvPr/>
        </p:nvSpPr>
        <p:spPr>
          <a:xfrm>
            <a:off x="6319838" y="3511510"/>
            <a:ext cx="7477125" cy="675918"/>
          </a:xfrm>
          <a:prstGeom prst="rect">
            <a:avLst/>
          </a:prstGeom>
          <a:solidFill>
            <a:srgbClr val="FFFFFF">
              <a:alpha val="4000"/>
            </a:srgbClr>
          </a:solidFill>
          <a:ln/>
        </p:spPr>
      </p:sp>
      <p:sp>
        <p:nvSpPr>
          <p:cNvPr id="10" name="Text 5"/>
          <p:cNvSpPr/>
          <p:nvPr/>
        </p:nvSpPr>
        <p:spPr>
          <a:xfrm>
            <a:off x="6555700" y="3660696"/>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$eq</a:t>
            </a:r>
            <a:endParaRPr lang="en-US" sz="1858" dirty="0"/>
          </a:p>
        </p:txBody>
      </p:sp>
      <p:sp>
        <p:nvSpPr>
          <p:cNvPr id="11" name="Text 6"/>
          <p:cNvSpPr/>
          <p:nvPr/>
        </p:nvSpPr>
        <p:spPr>
          <a:xfrm>
            <a:off x="10298073" y="3660696"/>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Equal to</a:t>
            </a:r>
            <a:endParaRPr lang="en-US" sz="1858" dirty="0"/>
          </a:p>
        </p:txBody>
      </p:sp>
      <p:sp>
        <p:nvSpPr>
          <p:cNvPr id="12" name="Shape 7"/>
          <p:cNvSpPr/>
          <p:nvPr/>
        </p:nvSpPr>
        <p:spPr>
          <a:xfrm>
            <a:off x="6319838" y="4187428"/>
            <a:ext cx="7477125" cy="675918"/>
          </a:xfrm>
          <a:prstGeom prst="rect">
            <a:avLst/>
          </a:prstGeom>
          <a:solidFill>
            <a:srgbClr val="000000">
              <a:alpha val="4000"/>
            </a:srgbClr>
          </a:solidFill>
          <a:ln/>
        </p:spPr>
      </p:sp>
      <p:sp>
        <p:nvSpPr>
          <p:cNvPr id="13" name="Text 8"/>
          <p:cNvSpPr/>
          <p:nvPr/>
        </p:nvSpPr>
        <p:spPr>
          <a:xfrm>
            <a:off x="6555700" y="4336613"/>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$ne</a:t>
            </a:r>
            <a:endParaRPr lang="en-US" sz="1858" dirty="0"/>
          </a:p>
        </p:txBody>
      </p:sp>
      <p:sp>
        <p:nvSpPr>
          <p:cNvPr id="14" name="Text 9"/>
          <p:cNvSpPr/>
          <p:nvPr/>
        </p:nvSpPr>
        <p:spPr>
          <a:xfrm>
            <a:off x="10298073" y="4336613"/>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Not equal to</a:t>
            </a:r>
            <a:endParaRPr lang="en-US" sz="1858" dirty="0"/>
          </a:p>
        </p:txBody>
      </p:sp>
      <p:sp>
        <p:nvSpPr>
          <p:cNvPr id="15" name="Shape 10"/>
          <p:cNvSpPr/>
          <p:nvPr/>
        </p:nvSpPr>
        <p:spPr>
          <a:xfrm>
            <a:off x="6319838" y="4863346"/>
            <a:ext cx="7477125" cy="675918"/>
          </a:xfrm>
          <a:prstGeom prst="rect">
            <a:avLst/>
          </a:prstGeom>
          <a:solidFill>
            <a:srgbClr val="FFFFFF">
              <a:alpha val="4000"/>
            </a:srgbClr>
          </a:solidFill>
          <a:ln/>
        </p:spPr>
      </p:sp>
      <p:sp>
        <p:nvSpPr>
          <p:cNvPr id="16" name="Text 11"/>
          <p:cNvSpPr/>
          <p:nvPr/>
        </p:nvSpPr>
        <p:spPr>
          <a:xfrm>
            <a:off x="6555700" y="5012531"/>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$gt</a:t>
            </a:r>
            <a:endParaRPr lang="en-US" sz="1858" dirty="0"/>
          </a:p>
        </p:txBody>
      </p:sp>
      <p:sp>
        <p:nvSpPr>
          <p:cNvPr id="17" name="Text 12"/>
          <p:cNvSpPr/>
          <p:nvPr/>
        </p:nvSpPr>
        <p:spPr>
          <a:xfrm>
            <a:off x="10298073" y="5012531"/>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Greater than</a:t>
            </a:r>
            <a:endParaRPr lang="en-US" sz="1858" dirty="0"/>
          </a:p>
        </p:txBody>
      </p:sp>
      <p:sp>
        <p:nvSpPr>
          <p:cNvPr id="18" name="Shape 13"/>
          <p:cNvSpPr/>
          <p:nvPr/>
        </p:nvSpPr>
        <p:spPr>
          <a:xfrm>
            <a:off x="6319838" y="5539264"/>
            <a:ext cx="7477125" cy="675918"/>
          </a:xfrm>
          <a:prstGeom prst="rect">
            <a:avLst/>
          </a:prstGeom>
          <a:solidFill>
            <a:srgbClr val="000000">
              <a:alpha val="4000"/>
            </a:srgbClr>
          </a:solidFill>
          <a:ln/>
        </p:spPr>
      </p:sp>
      <p:sp>
        <p:nvSpPr>
          <p:cNvPr id="19" name="Text 14"/>
          <p:cNvSpPr/>
          <p:nvPr/>
        </p:nvSpPr>
        <p:spPr>
          <a:xfrm>
            <a:off x="6555700" y="5688449"/>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$gte</a:t>
            </a:r>
            <a:endParaRPr lang="en-US" sz="1858" dirty="0"/>
          </a:p>
        </p:txBody>
      </p:sp>
      <p:sp>
        <p:nvSpPr>
          <p:cNvPr id="20" name="Text 15"/>
          <p:cNvSpPr/>
          <p:nvPr/>
        </p:nvSpPr>
        <p:spPr>
          <a:xfrm>
            <a:off x="10298073" y="5688449"/>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Greater than or equal to</a:t>
            </a:r>
            <a:endParaRPr lang="en-US" sz="1858" dirty="0"/>
          </a:p>
        </p:txBody>
      </p:sp>
      <p:sp>
        <p:nvSpPr>
          <p:cNvPr id="21" name="Shape 16"/>
          <p:cNvSpPr/>
          <p:nvPr/>
        </p:nvSpPr>
        <p:spPr>
          <a:xfrm>
            <a:off x="6319838" y="6215182"/>
            <a:ext cx="7477125" cy="675918"/>
          </a:xfrm>
          <a:prstGeom prst="rect">
            <a:avLst/>
          </a:prstGeom>
          <a:solidFill>
            <a:srgbClr val="FFFFFF">
              <a:alpha val="4000"/>
            </a:srgbClr>
          </a:solidFill>
          <a:ln/>
        </p:spPr>
      </p:sp>
      <p:sp>
        <p:nvSpPr>
          <p:cNvPr id="22" name="Text 17"/>
          <p:cNvSpPr/>
          <p:nvPr/>
        </p:nvSpPr>
        <p:spPr>
          <a:xfrm>
            <a:off x="6555700" y="6364367"/>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$lt</a:t>
            </a:r>
            <a:endParaRPr lang="en-US" sz="1858" dirty="0"/>
          </a:p>
        </p:txBody>
      </p:sp>
      <p:sp>
        <p:nvSpPr>
          <p:cNvPr id="23" name="Text 18"/>
          <p:cNvSpPr/>
          <p:nvPr/>
        </p:nvSpPr>
        <p:spPr>
          <a:xfrm>
            <a:off x="10298073" y="6364367"/>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Less than</a:t>
            </a:r>
            <a:endParaRPr lang="en-US" sz="1858" dirty="0"/>
          </a:p>
        </p:txBody>
      </p:sp>
      <p:sp>
        <p:nvSpPr>
          <p:cNvPr id="24" name="Shape 19"/>
          <p:cNvSpPr/>
          <p:nvPr/>
        </p:nvSpPr>
        <p:spPr>
          <a:xfrm>
            <a:off x="6319838" y="6891099"/>
            <a:ext cx="7477125" cy="675918"/>
          </a:xfrm>
          <a:prstGeom prst="rect">
            <a:avLst/>
          </a:prstGeom>
          <a:solidFill>
            <a:srgbClr val="000000">
              <a:alpha val="4000"/>
            </a:srgbClr>
          </a:solidFill>
          <a:ln/>
        </p:spPr>
      </p:sp>
      <p:sp>
        <p:nvSpPr>
          <p:cNvPr id="25" name="Text 20"/>
          <p:cNvSpPr/>
          <p:nvPr/>
        </p:nvSpPr>
        <p:spPr>
          <a:xfrm>
            <a:off x="6555700" y="7040285"/>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$lte</a:t>
            </a:r>
            <a:endParaRPr lang="en-US" sz="1858" dirty="0"/>
          </a:p>
        </p:txBody>
      </p:sp>
      <p:sp>
        <p:nvSpPr>
          <p:cNvPr id="26" name="Text 21"/>
          <p:cNvSpPr/>
          <p:nvPr/>
        </p:nvSpPr>
        <p:spPr>
          <a:xfrm>
            <a:off x="10298073" y="7040285"/>
            <a:ext cx="3263027" cy="377547"/>
          </a:xfrm>
          <a:prstGeom prst="rect">
            <a:avLst/>
          </a:prstGeom>
          <a:noFill/>
          <a:ln/>
        </p:spPr>
        <p:txBody>
          <a:bodyPr wrap="none" rtlCol="0" anchor="t"/>
          <a:lstStyle/>
          <a:p>
            <a:pPr indent="0" marL="0">
              <a:lnSpc>
                <a:spcPts val="2973"/>
              </a:lnSpc>
              <a:buNone/>
            </a:pPr>
            <a:r>
              <a:rPr lang="en-US" sz="1858" spc="-37" kern="0" dirty="0">
                <a:solidFill>
                  <a:srgbClr val="E0D6DE"/>
                </a:solidFill>
                <a:latin typeface="Inter" pitchFamily="34" charset="0"/>
                <a:ea typeface="Inter" pitchFamily="34" charset="-122"/>
                <a:cs typeface="Inter" pitchFamily="34" charset="-120"/>
              </a:rPr>
              <a:t>Less than or equal to</a:t>
            </a:r>
            <a:endParaRPr lang="en-US" sz="1858" dirty="0"/>
          </a:p>
        </p:txBody>
      </p:sp>
      <p:pic>
        <p:nvPicPr>
          <p:cNvPr id="2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513528"/>
          </a:xfrm>
          <a:prstGeom prst="rect">
            <a:avLst/>
          </a:prstGeom>
        </p:spPr>
      </p:pic>
      <p:sp>
        <p:nvSpPr>
          <p:cNvPr id="5" name="Text 1"/>
          <p:cNvSpPr/>
          <p:nvPr/>
        </p:nvSpPr>
        <p:spPr>
          <a:xfrm>
            <a:off x="1823085" y="3066931"/>
            <a:ext cx="9011126" cy="628293"/>
          </a:xfrm>
          <a:prstGeom prst="rect">
            <a:avLst/>
          </a:prstGeom>
          <a:noFill/>
          <a:ln/>
        </p:spPr>
        <p:txBody>
          <a:bodyPr wrap="none" rtlCol="0" anchor="t"/>
          <a:lstStyle/>
          <a:p>
            <a:pPr indent="0" marL="0">
              <a:lnSpc>
                <a:spcPts val="4948"/>
              </a:lnSpc>
              <a:buNone/>
            </a:pPr>
            <a:r>
              <a:rPr lang="en-US" sz="3958" b="1" spc="-119" kern="0" dirty="0">
                <a:solidFill>
                  <a:srgbClr val="FF8AAF"/>
                </a:solidFill>
                <a:latin typeface="p22-mackinac-pro" pitchFamily="34" charset="0"/>
                <a:ea typeface="p22-mackinac-pro" pitchFamily="34" charset="-122"/>
                <a:cs typeface="p22-mackinac-pro" pitchFamily="34" charset="-120"/>
              </a:rPr>
              <a:t>Logical Operators: $and, $or, $nor, $not</a:t>
            </a:r>
            <a:endParaRPr lang="en-US" sz="3958" dirty="0"/>
          </a:p>
        </p:txBody>
      </p:sp>
      <p:sp>
        <p:nvSpPr>
          <p:cNvPr id="6" name="Text 2"/>
          <p:cNvSpPr/>
          <p:nvPr/>
        </p:nvSpPr>
        <p:spPr>
          <a:xfrm>
            <a:off x="1823085" y="3996809"/>
            <a:ext cx="10984230" cy="643414"/>
          </a:xfrm>
          <a:prstGeom prst="rect">
            <a:avLst/>
          </a:prstGeom>
          <a:noFill/>
          <a:ln/>
        </p:spPr>
        <p:txBody>
          <a:bodyPr wrap="square" rtlCol="0" anchor="t"/>
          <a:lstStyle/>
          <a:p>
            <a:pPr indent="0" marL="0">
              <a:lnSpc>
                <a:spcPts val="2533"/>
              </a:lnSpc>
              <a:buNone/>
            </a:pPr>
            <a:r>
              <a:rPr lang="en-US" sz="1583" spc="-32" kern="0" dirty="0">
                <a:solidFill>
                  <a:srgbClr val="E0D6DE"/>
                </a:solidFill>
                <a:latin typeface="Inter" pitchFamily="34" charset="0"/>
                <a:ea typeface="Inter" pitchFamily="34" charset="-122"/>
                <a:cs typeface="Inter" pitchFamily="34" charset="-120"/>
              </a:rPr>
              <a:t>Logical operators combine multiple conditions to form more complex queries, allowing you to define relationships between different criteria.</a:t>
            </a:r>
            <a:endParaRPr lang="en-US" sz="1583" dirty="0"/>
          </a:p>
        </p:txBody>
      </p:sp>
      <p:sp>
        <p:nvSpPr>
          <p:cNvPr id="7" name="Shape 3"/>
          <p:cNvSpPr/>
          <p:nvPr/>
        </p:nvSpPr>
        <p:spPr>
          <a:xfrm>
            <a:off x="1823085" y="5092660"/>
            <a:ext cx="452437" cy="452438"/>
          </a:xfrm>
          <a:prstGeom prst="roundRect">
            <a:avLst>
              <a:gd name="adj" fmla="val 18667"/>
            </a:avLst>
          </a:prstGeom>
          <a:solidFill>
            <a:srgbClr val="2F1D63"/>
          </a:solidFill>
          <a:ln w="7620">
            <a:solidFill>
              <a:srgbClr val="48367C"/>
            </a:solidFill>
            <a:prstDash val="solid"/>
          </a:ln>
        </p:spPr>
      </p:sp>
      <p:sp>
        <p:nvSpPr>
          <p:cNvPr id="8" name="Text 4"/>
          <p:cNvSpPr/>
          <p:nvPr/>
        </p:nvSpPr>
        <p:spPr>
          <a:xfrm>
            <a:off x="1992511" y="5168027"/>
            <a:ext cx="113467" cy="301585"/>
          </a:xfrm>
          <a:prstGeom prst="rect">
            <a:avLst/>
          </a:prstGeom>
          <a:noFill/>
          <a:ln/>
        </p:spPr>
        <p:txBody>
          <a:bodyPr wrap="none" rtlCol="0" anchor="t"/>
          <a:lstStyle/>
          <a:p>
            <a:pPr algn="ctr" indent="0" marL="0">
              <a:lnSpc>
                <a:spcPts val="2375"/>
              </a:lnSpc>
              <a:buNone/>
            </a:pPr>
            <a:r>
              <a:rPr lang="en-US" sz="2375" b="1" spc="-71" kern="0" dirty="0">
                <a:solidFill>
                  <a:srgbClr val="E0D6DE"/>
                </a:solidFill>
                <a:latin typeface="p22-mackinac-pro" pitchFamily="34" charset="0"/>
                <a:ea typeface="p22-mackinac-pro" pitchFamily="34" charset="-122"/>
                <a:cs typeface="p22-mackinac-pro" pitchFamily="34" charset="-120"/>
              </a:rPr>
              <a:t>1</a:t>
            </a:r>
            <a:endParaRPr lang="en-US" sz="2375" dirty="0"/>
          </a:p>
        </p:txBody>
      </p:sp>
      <p:sp>
        <p:nvSpPr>
          <p:cNvPr id="9" name="Text 5"/>
          <p:cNvSpPr/>
          <p:nvPr/>
        </p:nvSpPr>
        <p:spPr>
          <a:xfrm>
            <a:off x="2476500" y="5092660"/>
            <a:ext cx="2513528" cy="314087"/>
          </a:xfrm>
          <a:prstGeom prst="rect">
            <a:avLst/>
          </a:prstGeom>
          <a:noFill/>
          <a:ln/>
        </p:spPr>
        <p:txBody>
          <a:bodyPr wrap="none" rtlCol="0" anchor="t"/>
          <a:lstStyle/>
          <a:p>
            <a:pPr indent="0" marL="0">
              <a:lnSpc>
                <a:spcPts val="2474"/>
              </a:lnSpc>
              <a:buNone/>
            </a:pPr>
            <a:r>
              <a:rPr lang="en-US" sz="1979" b="1" spc="-59" kern="0" dirty="0">
                <a:solidFill>
                  <a:srgbClr val="E0D6DE"/>
                </a:solidFill>
                <a:latin typeface="p22-mackinac-pro" pitchFamily="34" charset="0"/>
                <a:ea typeface="p22-mackinac-pro" pitchFamily="34" charset="-122"/>
                <a:cs typeface="p22-mackinac-pro" pitchFamily="34" charset="-120"/>
              </a:rPr>
              <a:t>$and</a:t>
            </a:r>
            <a:endParaRPr lang="en-US" sz="1979" dirty="0"/>
          </a:p>
        </p:txBody>
      </p:sp>
      <p:sp>
        <p:nvSpPr>
          <p:cNvPr id="10" name="Text 6"/>
          <p:cNvSpPr/>
          <p:nvPr/>
        </p:nvSpPr>
        <p:spPr>
          <a:xfrm>
            <a:off x="2476500" y="5527357"/>
            <a:ext cx="4738211" cy="643414"/>
          </a:xfrm>
          <a:prstGeom prst="rect">
            <a:avLst/>
          </a:prstGeom>
          <a:noFill/>
          <a:ln/>
        </p:spPr>
        <p:txBody>
          <a:bodyPr wrap="square" rtlCol="0" anchor="t"/>
          <a:lstStyle/>
          <a:p>
            <a:pPr indent="0" marL="0">
              <a:lnSpc>
                <a:spcPts val="2533"/>
              </a:lnSpc>
              <a:buNone/>
            </a:pPr>
            <a:r>
              <a:rPr lang="en-US" sz="1583" spc="-32" kern="0" dirty="0">
                <a:solidFill>
                  <a:srgbClr val="E0D6DE"/>
                </a:solidFill>
                <a:latin typeface="Inter" pitchFamily="34" charset="0"/>
                <a:ea typeface="Inter" pitchFamily="34" charset="-122"/>
                <a:cs typeface="Inter" pitchFamily="34" charset="-120"/>
              </a:rPr>
              <a:t>Matches documents that satisfy all specified conditions.</a:t>
            </a:r>
            <a:endParaRPr lang="en-US" sz="1583" dirty="0"/>
          </a:p>
        </p:txBody>
      </p:sp>
      <p:sp>
        <p:nvSpPr>
          <p:cNvPr id="11" name="Shape 7"/>
          <p:cNvSpPr/>
          <p:nvPr/>
        </p:nvSpPr>
        <p:spPr>
          <a:xfrm>
            <a:off x="7415689" y="5092660"/>
            <a:ext cx="452437" cy="452438"/>
          </a:xfrm>
          <a:prstGeom prst="roundRect">
            <a:avLst>
              <a:gd name="adj" fmla="val 18667"/>
            </a:avLst>
          </a:prstGeom>
          <a:solidFill>
            <a:srgbClr val="2F1D63"/>
          </a:solidFill>
          <a:ln w="7620">
            <a:solidFill>
              <a:srgbClr val="48367C"/>
            </a:solidFill>
            <a:prstDash val="solid"/>
          </a:ln>
        </p:spPr>
      </p:sp>
      <p:sp>
        <p:nvSpPr>
          <p:cNvPr id="12" name="Text 8"/>
          <p:cNvSpPr/>
          <p:nvPr/>
        </p:nvSpPr>
        <p:spPr>
          <a:xfrm>
            <a:off x="7558564" y="5168027"/>
            <a:ext cx="166568" cy="301585"/>
          </a:xfrm>
          <a:prstGeom prst="rect">
            <a:avLst/>
          </a:prstGeom>
          <a:noFill/>
          <a:ln/>
        </p:spPr>
        <p:txBody>
          <a:bodyPr wrap="none" rtlCol="0" anchor="t"/>
          <a:lstStyle/>
          <a:p>
            <a:pPr algn="ctr" indent="0" marL="0">
              <a:lnSpc>
                <a:spcPts val="2375"/>
              </a:lnSpc>
              <a:buNone/>
            </a:pPr>
            <a:r>
              <a:rPr lang="en-US" sz="2375" b="1" spc="-71" kern="0" dirty="0">
                <a:solidFill>
                  <a:srgbClr val="E0D6DE"/>
                </a:solidFill>
                <a:latin typeface="p22-mackinac-pro" pitchFamily="34" charset="0"/>
                <a:ea typeface="p22-mackinac-pro" pitchFamily="34" charset="-122"/>
                <a:cs typeface="p22-mackinac-pro" pitchFamily="34" charset="-120"/>
              </a:rPr>
              <a:t>2</a:t>
            </a:r>
            <a:endParaRPr lang="en-US" sz="2375" dirty="0"/>
          </a:p>
        </p:txBody>
      </p:sp>
      <p:sp>
        <p:nvSpPr>
          <p:cNvPr id="13" name="Text 9"/>
          <p:cNvSpPr/>
          <p:nvPr/>
        </p:nvSpPr>
        <p:spPr>
          <a:xfrm>
            <a:off x="8069104" y="5092660"/>
            <a:ext cx="2513528" cy="314087"/>
          </a:xfrm>
          <a:prstGeom prst="rect">
            <a:avLst/>
          </a:prstGeom>
          <a:noFill/>
          <a:ln/>
        </p:spPr>
        <p:txBody>
          <a:bodyPr wrap="none" rtlCol="0" anchor="t"/>
          <a:lstStyle/>
          <a:p>
            <a:pPr indent="0" marL="0">
              <a:lnSpc>
                <a:spcPts val="2474"/>
              </a:lnSpc>
              <a:buNone/>
            </a:pPr>
            <a:r>
              <a:rPr lang="en-US" sz="1979" b="1" spc="-59" kern="0" dirty="0">
                <a:solidFill>
                  <a:srgbClr val="E0D6DE"/>
                </a:solidFill>
                <a:latin typeface="p22-mackinac-pro" pitchFamily="34" charset="0"/>
                <a:ea typeface="p22-mackinac-pro" pitchFamily="34" charset="-122"/>
                <a:cs typeface="p22-mackinac-pro" pitchFamily="34" charset="-120"/>
              </a:rPr>
              <a:t>$or</a:t>
            </a:r>
            <a:endParaRPr lang="en-US" sz="1979" dirty="0"/>
          </a:p>
        </p:txBody>
      </p:sp>
      <p:sp>
        <p:nvSpPr>
          <p:cNvPr id="14" name="Text 10"/>
          <p:cNvSpPr/>
          <p:nvPr/>
        </p:nvSpPr>
        <p:spPr>
          <a:xfrm>
            <a:off x="8069104" y="5527357"/>
            <a:ext cx="4738211" cy="643414"/>
          </a:xfrm>
          <a:prstGeom prst="rect">
            <a:avLst/>
          </a:prstGeom>
          <a:noFill/>
          <a:ln/>
        </p:spPr>
        <p:txBody>
          <a:bodyPr wrap="square" rtlCol="0" anchor="t"/>
          <a:lstStyle/>
          <a:p>
            <a:pPr indent="0" marL="0">
              <a:lnSpc>
                <a:spcPts val="2533"/>
              </a:lnSpc>
              <a:buNone/>
            </a:pPr>
            <a:r>
              <a:rPr lang="en-US" sz="1583" spc="-32" kern="0" dirty="0">
                <a:solidFill>
                  <a:srgbClr val="E0D6DE"/>
                </a:solidFill>
                <a:latin typeface="Inter" pitchFamily="34" charset="0"/>
                <a:ea typeface="Inter" pitchFamily="34" charset="-122"/>
                <a:cs typeface="Inter" pitchFamily="34" charset="-120"/>
              </a:rPr>
              <a:t>Matches documents that satisfy at least one of the specified conditions.</a:t>
            </a:r>
            <a:endParaRPr lang="en-US" sz="1583" dirty="0"/>
          </a:p>
        </p:txBody>
      </p:sp>
      <p:sp>
        <p:nvSpPr>
          <p:cNvPr id="15" name="Shape 11"/>
          <p:cNvSpPr/>
          <p:nvPr/>
        </p:nvSpPr>
        <p:spPr>
          <a:xfrm>
            <a:off x="1823085" y="6597968"/>
            <a:ext cx="452437" cy="452438"/>
          </a:xfrm>
          <a:prstGeom prst="roundRect">
            <a:avLst>
              <a:gd name="adj" fmla="val 18667"/>
            </a:avLst>
          </a:prstGeom>
          <a:solidFill>
            <a:srgbClr val="2F1D63"/>
          </a:solidFill>
          <a:ln w="7620">
            <a:solidFill>
              <a:srgbClr val="48367C"/>
            </a:solidFill>
            <a:prstDash val="solid"/>
          </a:ln>
        </p:spPr>
      </p:sp>
      <p:sp>
        <p:nvSpPr>
          <p:cNvPr id="16" name="Text 12"/>
          <p:cNvSpPr/>
          <p:nvPr/>
        </p:nvSpPr>
        <p:spPr>
          <a:xfrm>
            <a:off x="1963460" y="6673334"/>
            <a:ext cx="171688" cy="301585"/>
          </a:xfrm>
          <a:prstGeom prst="rect">
            <a:avLst/>
          </a:prstGeom>
          <a:noFill/>
          <a:ln/>
        </p:spPr>
        <p:txBody>
          <a:bodyPr wrap="none" rtlCol="0" anchor="t"/>
          <a:lstStyle/>
          <a:p>
            <a:pPr algn="ctr" indent="0" marL="0">
              <a:lnSpc>
                <a:spcPts val="2375"/>
              </a:lnSpc>
              <a:buNone/>
            </a:pPr>
            <a:r>
              <a:rPr lang="en-US" sz="2375" b="1" spc="-71" kern="0" dirty="0">
                <a:solidFill>
                  <a:srgbClr val="E0D6DE"/>
                </a:solidFill>
                <a:latin typeface="p22-mackinac-pro" pitchFamily="34" charset="0"/>
                <a:ea typeface="p22-mackinac-pro" pitchFamily="34" charset="-122"/>
                <a:cs typeface="p22-mackinac-pro" pitchFamily="34" charset="-120"/>
              </a:rPr>
              <a:t>3</a:t>
            </a:r>
            <a:endParaRPr lang="en-US" sz="2375" dirty="0"/>
          </a:p>
        </p:txBody>
      </p:sp>
      <p:sp>
        <p:nvSpPr>
          <p:cNvPr id="17" name="Text 13"/>
          <p:cNvSpPr/>
          <p:nvPr/>
        </p:nvSpPr>
        <p:spPr>
          <a:xfrm>
            <a:off x="2476500" y="6597968"/>
            <a:ext cx="2513528" cy="314087"/>
          </a:xfrm>
          <a:prstGeom prst="rect">
            <a:avLst/>
          </a:prstGeom>
          <a:noFill/>
          <a:ln/>
        </p:spPr>
        <p:txBody>
          <a:bodyPr wrap="none" rtlCol="0" anchor="t"/>
          <a:lstStyle/>
          <a:p>
            <a:pPr indent="0" marL="0">
              <a:lnSpc>
                <a:spcPts val="2474"/>
              </a:lnSpc>
              <a:buNone/>
            </a:pPr>
            <a:r>
              <a:rPr lang="en-US" sz="1979" b="1" spc="-59" kern="0" dirty="0">
                <a:solidFill>
                  <a:srgbClr val="E0D6DE"/>
                </a:solidFill>
                <a:latin typeface="p22-mackinac-pro" pitchFamily="34" charset="0"/>
                <a:ea typeface="p22-mackinac-pro" pitchFamily="34" charset="-122"/>
                <a:cs typeface="p22-mackinac-pro" pitchFamily="34" charset="-120"/>
              </a:rPr>
              <a:t>$nor</a:t>
            </a:r>
            <a:endParaRPr lang="en-US" sz="1979" dirty="0"/>
          </a:p>
        </p:txBody>
      </p:sp>
      <p:sp>
        <p:nvSpPr>
          <p:cNvPr id="18" name="Text 14"/>
          <p:cNvSpPr/>
          <p:nvPr/>
        </p:nvSpPr>
        <p:spPr>
          <a:xfrm>
            <a:off x="2476500" y="7032665"/>
            <a:ext cx="4738211" cy="643414"/>
          </a:xfrm>
          <a:prstGeom prst="rect">
            <a:avLst/>
          </a:prstGeom>
          <a:noFill/>
          <a:ln/>
        </p:spPr>
        <p:txBody>
          <a:bodyPr wrap="square" rtlCol="0" anchor="t"/>
          <a:lstStyle/>
          <a:p>
            <a:pPr indent="0" marL="0">
              <a:lnSpc>
                <a:spcPts val="2533"/>
              </a:lnSpc>
              <a:buNone/>
            </a:pPr>
            <a:r>
              <a:rPr lang="en-US" sz="1583" spc="-32" kern="0" dirty="0">
                <a:solidFill>
                  <a:srgbClr val="E0D6DE"/>
                </a:solidFill>
                <a:latin typeface="Inter" pitchFamily="34" charset="0"/>
                <a:ea typeface="Inter" pitchFamily="34" charset="-122"/>
                <a:cs typeface="Inter" pitchFamily="34" charset="-120"/>
              </a:rPr>
              <a:t>Matches documents that do not satisfy any of the specified conditions.</a:t>
            </a:r>
            <a:endParaRPr lang="en-US" sz="1583" dirty="0"/>
          </a:p>
        </p:txBody>
      </p:sp>
      <p:sp>
        <p:nvSpPr>
          <p:cNvPr id="19" name="Shape 15"/>
          <p:cNvSpPr/>
          <p:nvPr/>
        </p:nvSpPr>
        <p:spPr>
          <a:xfrm>
            <a:off x="7415689" y="6597968"/>
            <a:ext cx="452437" cy="452438"/>
          </a:xfrm>
          <a:prstGeom prst="roundRect">
            <a:avLst>
              <a:gd name="adj" fmla="val 18667"/>
            </a:avLst>
          </a:prstGeom>
          <a:solidFill>
            <a:srgbClr val="2F1D63"/>
          </a:solidFill>
          <a:ln w="7620">
            <a:solidFill>
              <a:srgbClr val="48367C"/>
            </a:solidFill>
            <a:prstDash val="solid"/>
          </a:ln>
        </p:spPr>
      </p:sp>
      <p:sp>
        <p:nvSpPr>
          <p:cNvPr id="20" name="Text 16"/>
          <p:cNvSpPr/>
          <p:nvPr/>
        </p:nvSpPr>
        <p:spPr>
          <a:xfrm>
            <a:off x="7551420" y="6673334"/>
            <a:ext cx="180975" cy="301585"/>
          </a:xfrm>
          <a:prstGeom prst="rect">
            <a:avLst/>
          </a:prstGeom>
          <a:noFill/>
          <a:ln/>
        </p:spPr>
        <p:txBody>
          <a:bodyPr wrap="none" rtlCol="0" anchor="t"/>
          <a:lstStyle/>
          <a:p>
            <a:pPr algn="ctr" indent="0" marL="0">
              <a:lnSpc>
                <a:spcPts val="2375"/>
              </a:lnSpc>
              <a:buNone/>
            </a:pPr>
            <a:r>
              <a:rPr lang="en-US" sz="2375" b="1" spc="-71" kern="0" dirty="0">
                <a:solidFill>
                  <a:srgbClr val="E0D6DE"/>
                </a:solidFill>
                <a:latin typeface="p22-mackinac-pro" pitchFamily="34" charset="0"/>
                <a:ea typeface="p22-mackinac-pro" pitchFamily="34" charset="-122"/>
                <a:cs typeface="p22-mackinac-pro" pitchFamily="34" charset="-120"/>
              </a:rPr>
              <a:t>4</a:t>
            </a:r>
            <a:endParaRPr lang="en-US" sz="2375" dirty="0"/>
          </a:p>
        </p:txBody>
      </p:sp>
      <p:sp>
        <p:nvSpPr>
          <p:cNvPr id="21" name="Text 17"/>
          <p:cNvSpPr/>
          <p:nvPr/>
        </p:nvSpPr>
        <p:spPr>
          <a:xfrm>
            <a:off x="8069104" y="6597968"/>
            <a:ext cx="2513528" cy="314087"/>
          </a:xfrm>
          <a:prstGeom prst="rect">
            <a:avLst/>
          </a:prstGeom>
          <a:noFill/>
          <a:ln/>
        </p:spPr>
        <p:txBody>
          <a:bodyPr wrap="none" rtlCol="0" anchor="t"/>
          <a:lstStyle/>
          <a:p>
            <a:pPr indent="0" marL="0">
              <a:lnSpc>
                <a:spcPts val="2474"/>
              </a:lnSpc>
              <a:buNone/>
            </a:pPr>
            <a:r>
              <a:rPr lang="en-US" sz="1979" b="1" spc="-59" kern="0" dirty="0">
                <a:solidFill>
                  <a:srgbClr val="E0D6DE"/>
                </a:solidFill>
                <a:latin typeface="p22-mackinac-pro" pitchFamily="34" charset="0"/>
                <a:ea typeface="p22-mackinac-pro" pitchFamily="34" charset="-122"/>
                <a:cs typeface="p22-mackinac-pro" pitchFamily="34" charset="-120"/>
              </a:rPr>
              <a:t>$not</a:t>
            </a:r>
            <a:endParaRPr lang="en-US" sz="1979" dirty="0"/>
          </a:p>
        </p:txBody>
      </p:sp>
      <p:sp>
        <p:nvSpPr>
          <p:cNvPr id="22" name="Text 18"/>
          <p:cNvSpPr/>
          <p:nvPr/>
        </p:nvSpPr>
        <p:spPr>
          <a:xfrm>
            <a:off x="8069104" y="7032665"/>
            <a:ext cx="4738211" cy="321707"/>
          </a:xfrm>
          <a:prstGeom prst="rect">
            <a:avLst/>
          </a:prstGeom>
          <a:noFill/>
          <a:ln/>
        </p:spPr>
        <p:txBody>
          <a:bodyPr wrap="none" rtlCol="0" anchor="t"/>
          <a:lstStyle/>
          <a:p>
            <a:pPr indent="0" marL="0">
              <a:lnSpc>
                <a:spcPts val="2533"/>
              </a:lnSpc>
              <a:buNone/>
            </a:pPr>
            <a:r>
              <a:rPr lang="en-US" sz="1583" spc="-32" kern="0" dirty="0">
                <a:solidFill>
                  <a:srgbClr val="E0D6DE"/>
                </a:solidFill>
                <a:latin typeface="Inter" pitchFamily="34" charset="0"/>
                <a:ea typeface="Inter" pitchFamily="34" charset="-122"/>
                <a:cs typeface="Inter" pitchFamily="34" charset="-120"/>
              </a:rPr>
              <a:t>Negates the result of another expression.</a:t>
            </a:r>
            <a:endParaRPr lang="en-US" sz="1583"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4037" y="875943"/>
            <a:ext cx="9597271" cy="771525"/>
          </a:xfrm>
          <a:prstGeom prst="rect">
            <a:avLst/>
          </a:prstGeom>
          <a:noFill/>
          <a:ln/>
        </p:spPr>
        <p:txBody>
          <a:bodyPr wrap="none" rtlCol="0" anchor="t"/>
          <a:lstStyle/>
          <a:p>
            <a:pPr indent="0" marL="0">
              <a:lnSpc>
                <a:spcPts val="6075"/>
              </a:lnSpc>
              <a:buNone/>
            </a:pPr>
            <a:r>
              <a:rPr lang="en-US" sz="4860" b="1" spc="-146" kern="0" dirty="0">
                <a:solidFill>
                  <a:srgbClr val="FF8AAF"/>
                </a:solidFill>
                <a:latin typeface="p22-mackinac-pro" pitchFamily="34" charset="0"/>
                <a:ea typeface="p22-mackinac-pro" pitchFamily="34" charset="-122"/>
                <a:cs typeface="p22-mackinac-pro" pitchFamily="34" charset="-120"/>
              </a:rPr>
              <a:t>Element Operators: $exists, $type</a:t>
            </a:r>
            <a:endParaRPr lang="en-US" sz="4860" dirty="0"/>
          </a:p>
        </p:txBody>
      </p:sp>
      <p:sp>
        <p:nvSpPr>
          <p:cNvPr id="5" name="Text 2"/>
          <p:cNvSpPr/>
          <p:nvPr/>
        </p:nvSpPr>
        <p:spPr>
          <a:xfrm>
            <a:off x="864037" y="2141220"/>
            <a:ext cx="12902327" cy="395049"/>
          </a:xfrm>
          <a:prstGeom prst="rect">
            <a:avLst/>
          </a:prstGeom>
          <a:noFill/>
          <a:ln/>
        </p:spPr>
        <p:txBody>
          <a:bodyPr wrap="non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Element operators are used to check for the existence or type of specific fields within a document.</a:t>
            </a:r>
            <a:endParaRPr lang="en-US" sz="1944" dirty="0"/>
          </a:p>
        </p:txBody>
      </p:sp>
      <p:sp>
        <p:nvSpPr>
          <p:cNvPr id="6" name="Text 3"/>
          <p:cNvSpPr/>
          <p:nvPr/>
        </p:nvSpPr>
        <p:spPr>
          <a:xfrm>
            <a:off x="864037" y="3060740"/>
            <a:ext cx="3086100"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$exists</a:t>
            </a:r>
            <a:endParaRPr lang="en-US" sz="2430" dirty="0"/>
          </a:p>
        </p:txBody>
      </p:sp>
      <p:sp>
        <p:nvSpPr>
          <p:cNvPr id="7" name="Text 4"/>
          <p:cNvSpPr/>
          <p:nvPr/>
        </p:nvSpPr>
        <p:spPr>
          <a:xfrm>
            <a:off x="864037" y="3693319"/>
            <a:ext cx="6150054" cy="1975247"/>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operator checks if a field exists in a document. It is useful when you need to ensure that a particular field is present before performing any operations on it. For example, you could use $exists to find all documents that have a "phone_number" field.</a:t>
            </a:r>
            <a:endParaRPr lang="en-US" sz="1944" dirty="0"/>
          </a:p>
        </p:txBody>
      </p:sp>
      <p:sp>
        <p:nvSpPr>
          <p:cNvPr id="8" name="Text 5"/>
          <p:cNvSpPr/>
          <p:nvPr/>
        </p:nvSpPr>
        <p:spPr>
          <a:xfrm>
            <a:off x="7623929" y="3060740"/>
            <a:ext cx="3086100"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$type</a:t>
            </a:r>
            <a:endParaRPr lang="en-US" sz="2430" dirty="0"/>
          </a:p>
        </p:txBody>
      </p:sp>
      <p:sp>
        <p:nvSpPr>
          <p:cNvPr id="9" name="Text 6"/>
          <p:cNvSpPr/>
          <p:nvPr/>
        </p:nvSpPr>
        <p:spPr>
          <a:xfrm>
            <a:off x="7623929" y="3693319"/>
            <a:ext cx="6150054" cy="2370296"/>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operator checks the type of a field in a document, such as string, number, or array. This is helpful when you need to ensure that a field has a specific data type before using it in your queries or aggregations. For instance, you could use $type to find all documents where the "age" field is a number.</a:t>
            </a:r>
            <a:endParaRPr lang="en-US" sz="1944" dirty="0"/>
          </a:p>
        </p:txBody>
      </p:sp>
      <p:sp>
        <p:nvSpPr>
          <p:cNvPr id="10" name="Text 7"/>
          <p:cNvSpPr/>
          <p:nvPr/>
        </p:nvSpPr>
        <p:spPr>
          <a:xfrm>
            <a:off x="864037" y="6563439"/>
            <a:ext cx="12902327" cy="790099"/>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Both $exists and $type are essential tools in MongoDB's query language, allowing you to refine your searches and ensure data integrity within your documents.</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23361" y="874990"/>
            <a:ext cx="5039558" cy="6479500"/>
          </a:xfrm>
          <a:prstGeom prst="rect">
            <a:avLst/>
          </a:prstGeom>
        </p:spPr>
      </p:pic>
      <p:sp>
        <p:nvSpPr>
          <p:cNvPr id="6" name="Text 1"/>
          <p:cNvSpPr/>
          <p:nvPr/>
        </p:nvSpPr>
        <p:spPr>
          <a:xfrm>
            <a:off x="6111835" y="891659"/>
            <a:ext cx="7893129" cy="1116806"/>
          </a:xfrm>
          <a:prstGeom prst="rect">
            <a:avLst/>
          </a:prstGeom>
          <a:noFill/>
          <a:ln/>
        </p:spPr>
        <p:txBody>
          <a:bodyPr wrap="square" rtlCol="0" anchor="t"/>
          <a:lstStyle/>
          <a:p>
            <a:pPr indent="0" marL="0">
              <a:lnSpc>
                <a:spcPts val="4397"/>
              </a:lnSpc>
              <a:buNone/>
            </a:pPr>
            <a:r>
              <a:rPr lang="en-US" sz="3518" b="1" spc="-106" kern="0" dirty="0">
                <a:solidFill>
                  <a:srgbClr val="FF8AAF"/>
                </a:solidFill>
                <a:latin typeface="p22-mackinac-pro" pitchFamily="34" charset="0"/>
                <a:ea typeface="p22-mackinac-pro" pitchFamily="34" charset="-122"/>
                <a:cs typeface="p22-mackinac-pro" pitchFamily="34" charset="-120"/>
              </a:rPr>
              <a:t>Evaluation Operators: $regex, $text, $where</a:t>
            </a:r>
            <a:endParaRPr lang="en-US" sz="3518" dirty="0"/>
          </a:p>
        </p:txBody>
      </p:sp>
      <p:sp>
        <p:nvSpPr>
          <p:cNvPr id="7" name="Text 2"/>
          <p:cNvSpPr/>
          <p:nvPr/>
        </p:nvSpPr>
        <p:spPr>
          <a:xfrm>
            <a:off x="6111835" y="2276475"/>
            <a:ext cx="7893129" cy="571738"/>
          </a:xfrm>
          <a:prstGeom prst="rect">
            <a:avLst/>
          </a:prstGeom>
          <a:noFill/>
          <a:ln/>
        </p:spPr>
        <p:txBody>
          <a:bodyPr wrap="square" rtlCol="0" anchor="t"/>
          <a:lstStyle/>
          <a:p>
            <a:pPr indent="0" marL="0">
              <a:lnSpc>
                <a:spcPts val="2251"/>
              </a:lnSpc>
              <a:buNone/>
            </a:pPr>
            <a:r>
              <a:rPr lang="en-US" sz="1407" spc="-28" kern="0" dirty="0">
                <a:solidFill>
                  <a:srgbClr val="E0D6DE"/>
                </a:solidFill>
                <a:latin typeface="Inter" pitchFamily="34" charset="0"/>
                <a:ea typeface="Inter" pitchFamily="34" charset="-122"/>
                <a:cs typeface="Inter" pitchFamily="34" charset="-120"/>
              </a:rPr>
              <a:t>Evaluation operators provide more sophisticated ways to filter documents based on regular expressions, text search, and custom JavaScript functions.</a:t>
            </a:r>
            <a:endParaRPr lang="en-US" sz="1407" dirty="0"/>
          </a:p>
        </p:txBody>
      </p:sp>
      <p:pic>
        <p:nvPicPr>
          <p:cNvPr id="8" name="Image 3" descr="preencoded.png">    </p:cNvPr>
          <p:cNvPicPr>
            <a:picLocks noChangeAspect="1"/>
          </p:cNvPicPr>
          <p:nvPr/>
        </p:nvPicPr>
        <p:blipFill>
          <a:blip r:embed="rId4"/>
          <a:stretch>
            <a:fillRect/>
          </a:stretch>
        </p:blipFill>
        <p:spPr>
          <a:xfrm>
            <a:off x="6111835" y="3049191"/>
            <a:ext cx="893445" cy="1429583"/>
          </a:xfrm>
          <a:prstGeom prst="rect">
            <a:avLst/>
          </a:prstGeom>
        </p:spPr>
      </p:pic>
      <p:sp>
        <p:nvSpPr>
          <p:cNvPr id="9" name="Text 3"/>
          <p:cNvSpPr/>
          <p:nvPr/>
        </p:nvSpPr>
        <p:spPr>
          <a:xfrm>
            <a:off x="7273290" y="3227784"/>
            <a:ext cx="2233851" cy="279202"/>
          </a:xfrm>
          <a:prstGeom prst="rect">
            <a:avLst/>
          </a:prstGeom>
          <a:noFill/>
          <a:ln/>
        </p:spPr>
        <p:txBody>
          <a:bodyPr wrap="none" rtlCol="0" anchor="t"/>
          <a:lstStyle/>
          <a:p>
            <a:pPr algn="l" indent="0" marL="0">
              <a:lnSpc>
                <a:spcPts val="2199"/>
              </a:lnSpc>
              <a:buNone/>
            </a:pPr>
            <a:r>
              <a:rPr lang="en-US" sz="1759" b="1" spc="-53" kern="0" dirty="0">
                <a:solidFill>
                  <a:srgbClr val="E0D6DE"/>
                </a:solidFill>
                <a:latin typeface="p22-mackinac-pro" pitchFamily="34" charset="0"/>
                <a:ea typeface="p22-mackinac-pro" pitchFamily="34" charset="-122"/>
                <a:cs typeface="p22-mackinac-pro" pitchFamily="34" charset="-120"/>
              </a:rPr>
              <a:t>$regex</a:t>
            </a:r>
            <a:endParaRPr lang="en-US" sz="1759" dirty="0"/>
          </a:p>
        </p:txBody>
      </p:sp>
      <p:sp>
        <p:nvSpPr>
          <p:cNvPr id="10" name="Text 4"/>
          <p:cNvSpPr/>
          <p:nvPr/>
        </p:nvSpPr>
        <p:spPr>
          <a:xfrm>
            <a:off x="7273290" y="3614142"/>
            <a:ext cx="6731675" cy="571738"/>
          </a:xfrm>
          <a:prstGeom prst="rect">
            <a:avLst/>
          </a:prstGeom>
          <a:noFill/>
          <a:ln/>
        </p:spPr>
        <p:txBody>
          <a:bodyPr wrap="square" rtlCol="0" anchor="t"/>
          <a:lstStyle/>
          <a:p>
            <a:pPr algn="l" indent="0" marL="0">
              <a:lnSpc>
                <a:spcPts val="2251"/>
              </a:lnSpc>
              <a:buNone/>
            </a:pPr>
            <a:r>
              <a:rPr lang="en-US" sz="1407" spc="-28" kern="0" dirty="0">
                <a:solidFill>
                  <a:srgbClr val="E0D6DE"/>
                </a:solidFill>
                <a:latin typeface="Inter" pitchFamily="34" charset="0"/>
                <a:ea typeface="Inter" pitchFamily="34" charset="-122"/>
                <a:cs typeface="Inter" pitchFamily="34" charset="-120"/>
              </a:rPr>
              <a:t>This operator allows you to search for documents using regular expressions, matching patterns in text fields.</a:t>
            </a:r>
            <a:endParaRPr lang="en-US" sz="1407" dirty="0"/>
          </a:p>
        </p:txBody>
      </p:sp>
      <p:pic>
        <p:nvPicPr>
          <p:cNvPr id="11" name="Image 4" descr="preencoded.png">    </p:cNvPr>
          <p:cNvPicPr>
            <a:picLocks noChangeAspect="1"/>
          </p:cNvPicPr>
          <p:nvPr/>
        </p:nvPicPr>
        <p:blipFill>
          <a:blip r:embed="rId5"/>
          <a:stretch>
            <a:fillRect/>
          </a:stretch>
        </p:blipFill>
        <p:spPr>
          <a:xfrm>
            <a:off x="6111835" y="4478774"/>
            <a:ext cx="893445" cy="1429583"/>
          </a:xfrm>
          <a:prstGeom prst="rect">
            <a:avLst/>
          </a:prstGeom>
        </p:spPr>
      </p:pic>
      <p:sp>
        <p:nvSpPr>
          <p:cNvPr id="12" name="Text 5"/>
          <p:cNvSpPr/>
          <p:nvPr/>
        </p:nvSpPr>
        <p:spPr>
          <a:xfrm>
            <a:off x="7273290" y="4657368"/>
            <a:ext cx="2233851" cy="279202"/>
          </a:xfrm>
          <a:prstGeom prst="rect">
            <a:avLst/>
          </a:prstGeom>
          <a:noFill/>
          <a:ln/>
        </p:spPr>
        <p:txBody>
          <a:bodyPr wrap="none" rtlCol="0" anchor="t"/>
          <a:lstStyle/>
          <a:p>
            <a:pPr algn="l" indent="0" marL="0">
              <a:lnSpc>
                <a:spcPts val="2199"/>
              </a:lnSpc>
              <a:buNone/>
            </a:pPr>
            <a:r>
              <a:rPr lang="en-US" sz="1759" b="1" spc="-53" kern="0" dirty="0">
                <a:solidFill>
                  <a:srgbClr val="E0D6DE"/>
                </a:solidFill>
                <a:latin typeface="p22-mackinac-pro" pitchFamily="34" charset="0"/>
                <a:ea typeface="p22-mackinac-pro" pitchFamily="34" charset="-122"/>
                <a:cs typeface="p22-mackinac-pro" pitchFamily="34" charset="-120"/>
              </a:rPr>
              <a:t>$text</a:t>
            </a:r>
            <a:endParaRPr lang="en-US" sz="1759" dirty="0"/>
          </a:p>
        </p:txBody>
      </p:sp>
      <p:sp>
        <p:nvSpPr>
          <p:cNvPr id="13" name="Text 6"/>
          <p:cNvSpPr/>
          <p:nvPr/>
        </p:nvSpPr>
        <p:spPr>
          <a:xfrm>
            <a:off x="7273290" y="5043726"/>
            <a:ext cx="6731675" cy="571738"/>
          </a:xfrm>
          <a:prstGeom prst="rect">
            <a:avLst/>
          </a:prstGeom>
          <a:noFill/>
          <a:ln/>
        </p:spPr>
        <p:txBody>
          <a:bodyPr wrap="square" rtlCol="0" anchor="t"/>
          <a:lstStyle/>
          <a:p>
            <a:pPr algn="l" indent="0" marL="0">
              <a:lnSpc>
                <a:spcPts val="2251"/>
              </a:lnSpc>
              <a:buNone/>
            </a:pPr>
            <a:r>
              <a:rPr lang="en-US" sz="1407" spc="-28" kern="0" dirty="0">
                <a:solidFill>
                  <a:srgbClr val="E0D6DE"/>
                </a:solidFill>
                <a:latin typeface="Inter" pitchFamily="34" charset="0"/>
                <a:ea typeface="Inter" pitchFamily="34" charset="-122"/>
                <a:cs typeface="Inter" pitchFamily="34" charset="-120"/>
              </a:rPr>
              <a:t>This operator enables full-text search, allowing you to find documents based on the presence of specific words or phrases within their text content.</a:t>
            </a:r>
            <a:endParaRPr lang="en-US" sz="1407" dirty="0"/>
          </a:p>
        </p:txBody>
      </p:sp>
      <p:pic>
        <p:nvPicPr>
          <p:cNvPr id="14" name="Image 5" descr="preencoded.png">    </p:cNvPr>
          <p:cNvPicPr>
            <a:picLocks noChangeAspect="1"/>
          </p:cNvPicPr>
          <p:nvPr/>
        </p:nvPicPr>
        <p:blipFill>
          <a:blip r:embed="rId6"/>
          <a:stretch>
            <a:fillRect/>
          </a:stretch>
        </p:blipFill>
        <p:spPr>
          <a:xfrm>
            <a:off x="6111835" y="5908358"/>
            <a:ext cx="893445" cy="1429583"/>
          </a:xfrm>
          <a:prstGeom prst="rect">
            <a:avLst/>
          </a:prstGeom>
        </p:spPr>
      </p:pic>
      <p:sp>
        <p:nvSpPr>
          <p:cNvPr id="15" name="Text 7"/>
          <p:cNvSpPr/>
          <p:nvPr/>
        </p:nvSpPr>
        <p:spPr>
          <a:xfrm>
            <a:off x="7273290" y="6086951"/>
            <a:ext cx="2233851" cy="279202"/>
          </a:xfrm>
          <a:prstGeom prst="rect">
            <a:avLst/>
          </a:prstGeom>
          <a:noFill/>
          <a:ln/>
        </p:spPr>
        <p:txBody>
          <a:bodyPr wrap="none" rtlCol="0" anchor="t"/>
          <a:lstStyle/>
          <a:p>
            <a:pPr algn="l" indent="0" marL="0">
              <a:lnSpc>
                <a:spcPts val="2199"/>
              </a:lnSpc>
              <a:buNone/>
            </a:pPr>
            <a:r>
              <a:rPr lang="en-US" sz="1759" b="1" spc="-53" kern="0" dirty="0">
                <a:solidFill>
                  <a:srgbClr val="E0D6DE"/>
                </a:solidFill>
                <a:latin typeface="p22-mackinac-pro" pitchFamily="34" charset="0"/>
                <a:ea typeface="p22-mackinac-pro" pitchFamily="34" charset="-122"/>
                <a:cs typeface="p22-mackinac-pro" pitchFamily="34" charset="-120"/>
              </a:rPr>
              <a:t>$where</a:t>
            </a:r>
            <a:endParaRPr lang="en-US" sz="1759" dirty="0"/>
          </a:p>
        </p:txBody>
      </p:sp>
      <p:sp>
        <p:nvSpPr>
          <p:cNvPr id="16" name="Text 8"/>
          <p:cNvSpPr/>
          <p:nvPr/>
        </p:nvSpPr>
        <p:spPr>
          <a:xfrm>
            <a:off x="7273290" y="6473309"/>
            <a:ext cx="6731675" cy="571738"/>
          </a:xfrm>
          <a:prstGeom prst="rect">
            <a:avLst/>
          </a:prstGeom>
          <a:noFill/>
          <a:ln/>
        </p:spPr>
        <p:txBody>
          <a:bodyPr wrap="square" rtlCol="0" anchor="t"/>
          <a:lstStyle/>
          <a:p>
            <a:pPr algn="l" indent="0" marL="0">
              <a:lnSpc>
                <a:spcPts val="2251"/>
              </a:lnSpc>
              <a:buNone/>
            </a:pPr>
            <a:r>
              <a:rPr lang="en-US" sz="1407" spc="-28" kern="0" dirty="0">
                <a:solidFill>
                  <a:srgbClr val="E0D6DE"/>
                </a:solidFill>
                <a:latin typeface="Inter" pitchFamily="34" charset="0"/>
                <a:ea typeface="Inter" pitchFamily="34" charset="-122"/>
                <a:cs typeface="Inter" pitchFamily="34" charset="-120"/>
              </a:rPr>
              <a:t>This operator lets you use a JavaScript function to define custom filtering criteria based on any logic you need.</a:t>
            </a:r>
            <a:endParaRPr lang="en-US" sz="1407" dirty="0"/>
          </a:p>
        </p:txBody>
      </p:sp>
      <p:pic>
        <p:nvPicPr>
          <p:cNvPr id="17"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sp>
        <p:nvSpPr>
          <p:cNvPr id="4" name="Text 1"/>
          <p:cNvSpPr/>
          <p:nvPr/>
        </p:nvSpPr>
        <p:spPr>
          <a:xfrm>
            <a:off x="863203" y="678775"/>
            <a:ext cx="12903994" cy="1541383"/>
          </a:xfrm>
          <a:prstGeom prst="rect">
            <a:avLst/>
          </a:prstGeom>
          <a:noFill/>
          <a:ln/>
        </p:spPr>
        <p:txBody>
          <a:bodyPr wrap="square" rtlCol="0" anchor="t"/>
          <a:lstStyle/>
          <a:p>
            <a:pPr indent="0" marL="0">
              <a:lnSpc>
                <a:spcPts val="6069"/>
              </a:lnSpc>
              <a:buNone/>
            </a:pPr>
            <a:r>
              <a:rPr lang="en-US" sz="4856" b="1" spc="-146" kern="0" dirty="0">
                <a:solidFill>
                  <a:srgbClr val="FF8AAF"/>
                </a:solidFill>
                <a:latin typeface="p22-mackinac-pro" pitchFamily="34" charset="0"/>
                <a:ea typeface="p22-mackinac-pro" pitchFamily="34" charset="-122"/>
                <a:cs typeface="p22-mackinac-pro" pitchFamily="34" charset="-120"/>
              </a:rPr>
              <a:t>Analyzing the IMDb Top 100 Movies Dataset with MongoDB Queries</a:t>
            </a:r>
            <a:endParaRPr lang="en-US" sz="4856" dirty="0"/>
          </a:p>
        </p:txBody>
      </p:sp>
      <p:sp>
        <p:nvSpPr>
          <p:cNvPr id="5" name="Text 2"/>
          <p:cNvSpPr/>
          <p:nvPr/>
        </p:nvSpPr>
        <p:spPr>
          <a:xfrm>
            <a:off x="863203" y="2836664"/>
            <a:ext cx="4078843" cy="385405"/>
          </a:xfrm>
          <a:prstGeom prst="rect">
            <a:avLst/>
          </a:prstGeom>
          <a:noFill/>
          <a:ln/>
        </p:spPr>
        <p:txBody>
          <a:bodyPr wrap="none" rtlCol="0" anchor="t"/>
          <a:lstStyle/>
          <a:p>
            <a:pPr indent="0" marL="0">
              <a:lnSpc>
                <a:spcPts val="3035"/>
              </a:lnSpc>
              <a:buNone/>
            </a:pPr>
            <a:r>
              <a:rPr lang="en-US" sz="2428" b="1" spc="-73" kern="0" dirty="0">
                <a:solidFill>
                  <a:srgbClr val="FF8AAF"/>
                </a:solidFill>
                <a:latin typeface="p22-mackinac-pro" pitchFamily="34" charset="0"/>
                <a:ea typeface="p22-mackinac-pro" pitchFamily="34" charset="-122"/>
                <a:cs typeface="p22-mackinac-pro" pitchFamily="34" charset="-120"/>
              </a:rPr>
              <a:t>Count of Movies by Category</a:t>
            </a:r>
            <a:endParaRPr lang="en-US" sz="2428" dirty="0"/>
          </a:p>
        </p:txBody>
      </p:sp>
      <p:sp>
        <p:nvSpPr>
          <p:cNvPr id="6" name="Text 3"/>
          <p:cNvSpPr/>
          <p:nvPr/>
        </p:nvSpPr>
        <p:spPr>
          <a:xfrm>
            <a:off x="863203" y="3468648"/>
            <a:ext cx="6151126" cy="1578769"/>
          </a:xfrm>
          <a:prstGeom prst="rect">
            <a:avLst/>
          </a:prstGeom>
          <a:noFill/>
          <a:ln/>
        </p:spPr>
        <p:txBody>
          <a:bodyPr wrap="square" rtlCol="0" anchor="t"/>
          <a:lstStyle/>
          <a:p>
            <a:pPr indent="0" marL="0">
              <a:lnSpc>
                <a:spcPts val="3108"/>
              </a:lnSpc>
              <a:buNone/>
            </a:pPr>
            <a:r>
              <a:rPr lang="en-US" sz="1942" spc="-39" kern="0" dirty="0">
                <a:solidFill>
                  <a:srgbClr val="E0D6DE"/>
                </a:solidFill>
                <a:latin typeface="Inter" pitchFamily="34" charset="0"/>
                <a:ea typeface="Inter" pitchFamily="34" charset="-122"/>
                <a:cs typeface="Inter" pitchFamily="34" charset="-120"/>
              </a:rPr>
              <a:t>This query groups the movies by their category and counts the number of movies in each group, providing insights into the distribution of movie genres in the dataset.</a:t>
            </a:r>
            <a:endParaRPr lang="en-US" sz="1942" dirty="0"/>
          </a:p>
        </p:txBody>
      </p:sp>
      <p:sp>
        <p:nvSpPr>
          <p:cNvPr id="7" name="Shape 4"/>
          <p:cNvSpPr/>
          <p:nvPr/>
        </p:nvSpPr>
        <p:spPr>
          <a:xfrm>
            <a:off x="863203" y="5324832"/>
            <a:ext cx="6151126" cy="1948577"/>
          </a:xfrm>
          <a:prstGeom prst="roundRect">
            <a:avLst>
              <a:gd name="adj" fmla="val 5317"/>
            </a:avLst>
          </a:prstGeom>
          <a:solidFill>
            <a:srgbClr val="1C113B"/>
          </a:solidFill>
          <a:ln/>
        </p:spPr>
      </p:sp>
      <p:sp>
        <p:nvSpPr>
          <p:cNvPr id="8" name="Shape 5"/>
          <p:cNvSpPr/>
          <p:nvPr/>
        </p:nvSpPr>
        <p:spPr>
          <a:xfrm>
            <a:off x="850940" y="5324832"/>
            <a:ext cx="6175653" cy="1948577"/>
          </a:xfrm>
          <a:prstGeom prst="roundRect">
            <a:avLst>
              <a:gd name="adj" fmla="val 1899"/>
            </a:avLst>
          </a:prstGeom>
          <a:solidFill>
            <a:srgbClr val="1C113B"/>
          </a:solidFill>
          <a:ln/>
        </p:spPr>
      </p:sp>
      <p:sp>
        <p:nvSpPr>
          <p:cNvPr id="9" name="Text 6"/>
          <p:cNvSpPr/>
          <p:nvPr/>
        </p:nvSpPr>
        <p:spPr>
          <a:xfrm>
            <a:off x="1097518" y="5509736"/>
            <a:ext cx="5682496" cy="1578769"/>
          </a:xfrm>
          <a:prstGeom prst="rect">
            <a:avLst/>
          </a:prstGeom>
          <a:noFill/>
          <a:ln/>
        </p:spPr>
        <p:txBody>
          <a:bodyPr wrap="square" rtlCol="0" anchor="t"/>
          <a:lstStyle/>
          <a:p>
            <a:pPr indent="0" marL="0">
              <a:lnSpc>
                <a:spcPts val="3108"/>
              </a:lnSpc>
              <a:buNone/>
            </a:pPr>
            <a:r>
              <a:rPr lang="en-US" sz="1942" spc="-39" kern="0" dirty="0">
                <a:solidFill>
                  <a:srgbClr val="E0D6DE"/>
                </a:solidFill>
                <a:highlight>
                  <a:srgbClr val="1C113B"/>
                </a:highlight>
                <a:latin typeface="Consolas" pitchFamily="34" charset="0"/>
                <a:ea typeface="Consolas" pitchFamily="34" charset="-122"/>
                <a:cs typeface="Consolas" pitchFamily="34" charset="-120"/>
              </a:rPr>
              <a:t>[
  { $group: { _id: "$category", count: { $sum: 1 } } }
]
</a:t>
            </a:r>
            <a:endParaRPr lang="en-US" sz="1942" dirty="0"/>
          </a:p>
        </p:txBody>
      </p:sp>
      <p:sp>
        <p:nvSpPr>
          <p:cNvPr id="10" name="Text 7"/>
          <p:cNvSpPr/>
          <p:nvPr/>
        </p:nvSpPr>
        <p:spPr>
          <a:xfrm>
            <a:off x="7623691" y="2836664"/>
            <a:ext cx="4740354" cy="385405"/>
          </a:xfrm>
          <a:prstGeom prst="rect">
            <a:avLst/>
          </a:prstGeom>
          <a:noFill/>
          <a:ln/>
        </p:spPr>
        <p:txBody>
          <a:bodyPr wrap="none" rtlCol="0" anchor="t"/>
          <a:lstStyle/>
          <a:p>
            <a:pPr indent="0" marL="0">
              <a:lnSpc>
                <a:spcPts val="3035"/>
              </a:lnSpc>
              <a:buNone/>
            </a:pPr>
            <a:r>
              <a:rPr lang="en-US" sz="2428" b="1" spc="-73" kern="0" dirty="0">
                <a:solidFill>
                  <a:srgbClr val="FF8AAF"/>
                </a:solidFill>
                <a:latin typeface="p22-mackinac-pro" pitchFamily="34" charset="0"/>
                <a:ea typeface="p22-mackinac-pro" pitchFamily="34" charset="-122"/>
                <a:cs typeface="p22-mackinac-pro" pitchFamily="34" charset="-120"/>
              </a:rPr>
              <a:t>Average IMDb Rating by Category</a:t>
            </a:r>
            <a:endParaRPr lang="en-US" sz="2428" dirty="0"/>
          </a:p>
        </p:txBody>
      </p:sp>
      <p:sp>
        <p:nvSpPr>
          <p:cNvPr id="11" name="Text 8"/>
          <p:cNvSpPr/>
          <p:nvPr/>
        </p:nvSpPr>
        <p:spPr>
          <a:xfrm>
            <a:off x="7623691" y="3468648"/>
            <a:ext cx="6151126" cy="1184077"/>
          </a:xfrm>
          <a:prstGeom prst="rect">
            <a:avLst/>
          </a:prstGeom>
          <a:noFill/>
          <a:ln/>
        </p:spPr>
        <p:txBody>
          <a:bodyPr wrap="square" rtlCol="0" anchor="t"/>
          <a:lstStyle/>
          <a:p>
            <a:pPr indent="0" marL="0">
              <a:lnSpc>
                <a:spcPts val="3108"/>
              </a:lnSpc>
              <a:buNone/>
            </a:pPr>
            <a:r>
              <a:rPr lang="en-US" sz="1942" spc="-39" kern="0" dirty="0">
                <a:solidFill>
                  <a:srgbClr val="E0D6DE"/>
                </a:solidFill>
                <a:latin typeface="Inter" pitchFamily="34" charset="0"/>
                <a:ea typeface="Inter" pitchFamily="34" charset="-122"/>
                <a:cs typeface="Inter" pitchFamily="34" charset="-120"/>
              </a:rPr>
              <a:t>This query calculates the average IMDb rating for each movie category, allowing you to identify the genres with the highest-rated movies in the dataset.</a:t>
            </a:r>
            <a:endParaRPr lang="en-US" sz="1942" dirty="0"/>
          </a:p>
        </p:txBody>
      </p:sp>
      <p:sp>
        <p:nvSpPr>
          <p:cNvPr id="12" name="Shape 9"/>
          <p:cNvSpPr/>
          <p:nvPr/>
        </p:nvSpPr>
        <p:spPr>
          <a:xfrm>
            <a:off x="7623691" y="4930140"/>
            <a:ext cx="6151126" cy="2343269"/>
          </a:xfrm>
          <a:prstGeom prst="roundRect">
            <a:avLst>
              <a:gd name="adj" fmla="val 4421"/>
            </a:avLst>
          </a:prstGeom>
          <a:solidFill>
            <a:srgbClr val="1C113B"/>
          </a:solidFill>
          <a:ln/>
        </p:spPr>
      </p:sp>
      <p:sp>
        <p:nvSpPr>
          <p:cNvPr id="13" name="Shape 10"/>
          <p:cNvSpPr/>
          <p:nvPr/>
        </p:nvSpPr>
        <p:spPr>
          <a:xfrm>
            <a:off x="7611428" y="4930140"/>
            <a:ext cx="6175653" cy="2343269"/>
          </a:xfrm>
          <a:prstGeom prst="roundRect">
            <a:avLst>
              <a:gd name="adj" fmla="val 1579"/>
            </a:avLst>
          </a:prstGeom>
          <a:solidFill>
            <a:srgbClr val="1C113B"/>
          </a:solidFill>
          <a:ln/>
        </p:spPr>
      </p:sp>
      <p:sp>
        <p:nvSpPr>
          <p:cNvPr id="14" name="Text 11"/>
          <p:cNvSpPr/>
          <p:nvPr/>
        </p:nvSpPr>
        <p:spPr>
          <a:xfrm>
            <a:off x="7858006" y="5115044"/>
            <a:ext cx="5682496" cy="1973461"/>
          </a:xfrm>
          <a:prstGeom prst="rect">
            <a:avLst/>
          </a:prstGeom>
          <a:noFill/>
          <a:ln/>
        </p:spPr>
        <p:txBody>
          <a:bodyPr wrap="square" rtlCol="0" anchor="t"/>
          <a:lstStyle/>
          <a:p>
            <a:pPr indent="0" marL="0">
              <a:lnSpc>
                <a:spcPts val="3108"/>
              </a:lnSpc>
              <a:buNone/>
            </a:pPr>
            <a:r>
              <a:rPr lang="en-US" sz="1942" spc="-39" kern="0" dirty="0">
                <a:solidFill>
                  <a:srgbClr val="E0D6DE"/>
                </a:solidFill>
                <a:highlight>
                  <a:srgbClr val="1C113B"/>
                </a:highlight>
                <a:latin typeface="Consolas" pitchFamily="34" charset="0"/>
                <a:ea typeface="Consolas" pitchFamily="34" charset="-122"/>
                <a:cs typeface="Consolas" pitchFamily="34" charset="-120"/>
              </a:rPr>
              <a:t>[
  { $group: { _id: "$category", avgRating: { $avg: "$imdb_rating" } } }
]
</a:t>
            </a:r>
            <a:endParaRPr lang="en-US" sz="1942"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2160"/>
            </a:avLst>
          </a:prstGeom>
          <a:solidFill>
            <a:srgbClr val="0C0524">
              <a:alpha val="80000"/>
            </a:srgbClr>
          </a:solidFill>
          <a:ln/>
        </p:spPr>
      </p:sp>
      <p:sp>
        <p:nvSpPr>
          <p:cNvPr id="6" name="Text 2"/>
          <p:cNvSpPr/>
          <p:nvPr/>
        </p:nvSpPr>
        <p:spPr>
          <a:xfrm>
            <a:off x="864037" y="1061204"/>
            <a:ext cx="6172200" cy="771525"/>
          </a:xfrm>
          <a:prstGeom prst="rect">
            <a:avLst/>
          </a:prstGeom>
          <a:noFill/>
          <a:ln/>
        </p:spPr>
        <p:txBody>
          <a:bodyPr wrap="none" rtlCol="0" anchor="t"/>
          <a:lstStyle/>
          <a:p>
            <a:pPr indent="0" marL="0">
              <a:lnSpc>
                <a:spcPts val="6075"/>
              </a:lnSpc>
              <a:buNone/>
            </a:pPr>
            <a:endParaRPr lang="en-US" sz="4860" dirty="0"/>
          </a:p>
        </p:txBody>
      </p:sp>
      <p:sp>
        <p:nvSpPr>
          <p:cNvPr id="7" name="Text 3"/>
          <p:cNvSpPr/>
          <p:nvPr/>
        </p:nvSpPr>
        <p:spPr>
          <a:xfrm>
            <a:off x="864037" y="2449830"/>
            <a:ext cx="4374594"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Top 5 Movies by Gross Revenue</a:t>
            </a:r>
            <a:endParaRPr lang="en-US" sz="2430" dirty="0"/>
          </a:p>
        </p:txBody>
      </p:sp>
      <p:sp>
        <p:nvSpPr>
          <p:cNvPr id="8" name="Text 4"/>
          <p:cNvSpPr/>
          <p:nvPr/>
        </p:nvSpPr>
        <p:spPr>
          <a:xfrm>
            <a:off x="864037" y="3082409"/>
            <a:ext cx="6150054" cy="1185148"/>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query retrieves the top 5 movies with the highest gross revenue, showcasing the financial successes in the movie industry.</a:t>
            </a:r>
            <a:endParaRPr lang="en-US" sz="1944" dirty="0"/>
          </a:p>
        </p:txBody>
      </p:sp>
      <p:sp>
        <p:nvSpPr>
          <p:cNvPr id="9" name="Shape 5"/>
          <p:cNvSpPr/>
          <p:nvPr/>
        </p:nvSpPr>
        <p:spPr>
          <a:xfrm>
            <a:off x="864037" y="4545211"/>
            <a:ext cx="6150054" cy="2345531"/>
          </a:xfrm>
          <a:prstGeom prst="roundRect">
            <a:avLst>
              <a:gd name="adj" fmla="val 4421"/>
            </a:avLst>
          </a:prstGeom>
          <a:solidFill>
            <a:srgbClr val="1C113B"/>
          </a:solidFill>
          <a:ln/>
        </p:spPr>
      </p:sp>
      <p:sp>
        <p:nvSpPr>
          <p:cNvPr id="10" name="Shape 6"/>
          <p:cNvSpPr/>
          <p:nvPr/>
        </p:nvSpPr>
        <p:spPr>
          <a:xfrm>
            <a:off x="851773" y="4545211"/>
            <a:ext cx="6174581" cy="2345531"/>
          </a:xfrm>
          <a:prstGeom prst="roundRect">
            <a:avLst>
              <a:gd name="adj" fmla="val 1579"/>
            </a:avLst>
          </a:prstGeom>
          <a:solidFill>
            <a:srgbClr val="1C113B"/>
          </a:solidFill>
          <a:ln/>
        </p:spPr>
      </p:sp>
      <p:sp>
        <p:nvSpPr>
          <p:cNvPr id="11" name="Text 7"/>
          <p:cNvSpPr/>
          <p:nvPr/>
        </p:nvSpPr>
        <p:spPr>
          <a:xfrm>
            <a:off x="1098590" y="4730353"/>
            <a:ext cx="5680948" cy="1975247"/>
          </a:xfrm>
          <a:prstGeom prst="rect">
            <a:avLst/>
          </a:prstGeom>
          <a:noFill/>
          <a:ln/>
        </p:spPr>
        <p:txBody>
          <a:bodyPr wrap="square" rtlCol="0" anchor="t"/>
          <a:lstStyle/>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"$sort": { "Gross Revenue": -1 } },
  { "$limit": 5 }
]
</a:t>
            </a:r>
            <a:endParaRPr lang="en-US" sz="1944" dirty="0"/>
          </a:p>
        </p:txBody>
      </p:sp>
      <p:sp>
        <p:nvSpPr>
          <p:cNvPr id="12" name="Text 8"/>
          <p:cNvSpPr/>
          <p:nvPr/>
        </p:nvSpPr>
        <p:spPr>
          <a:xfrm>
            <a:off x="7623929" y="2449830"/>
            <a:ext cx="4927282" cy="385763"/>
          </a:xfrm>
          <a:prstGeom prst="rect">
            <a:avLst/>
          </a:prstGeom>
          <a:noFill/>
          <a:ln/>
        </p:spPr>
        <p:txBody>
          <a:bodyPr wrap="none" rtlCol="0" anchor="t"/>
          <a:lstStyle/>
          <a:p>
            <a:pPr indent="0" marL="0">
              <a:lnSpc>
                <a:spcPts val="3038"/>
              </a:lnSpc>
              <a:buNone/>
            </a:pPr>
            <a:r>
              <a:rPr lang="en-US" sz="2430" b="1" spc="-73" kern="0" dirty="0">
                <a:solidFill>
                  <a:srgbClr val="FF8AAF"/>
                </a:solidFill>
                <a:latin typeface="p22-mackinac-pro" pitchFamily="34" charset="0"/>
                <a:ea typeface="p22-mackinac-pro" pitchFamily="34" charset="-122"/>
                <a:cs typeface="p22-mackinac-pro" pitchFamily="34" charset="-120"/>
              </a:rPr>
              <a:t>Movies Released in the Last 5 Years</a:t>
            </a:r>
            <a:endParaRPr lang="en-US" sz="2430" dirty="0"/>
          </a:p>
        </p:txBody>
      </p:sp>
      <p:sp>
        <p:nvSpPr>
          <p:cNvPr id="13" name="Text 9"/>
          <p:cNvSpPr/>
          <p:nvPr/>
        </p:nvSpPr>
        <p:spPr>
          <a:xfrm>
            <a:off x="7623929" y="3082409"/>
            <a:ext cx="6150054" cy="1185148"/>
          </a:xfrm>
          <a:prstGeom prst="rect">
            <a:avLst/>
          </a:prstGeom>
          <a:noFill/>
          <a:ln/>
        </p:spPr>
        <p:txBody>
          <a:bodyPr wrap="square" rtlCol="0" anchor="t"/>
          <a:lstStyle/>
          <a:p>
            <a:pPr indent="0" marL="0">
              <a:lnSpc>
                <a:spcPts val="3110"/>
              </a:lnSpc>
              <a:buNone/>
            </a:pPr>
            <a:r>
              <a:rPr lang="en-US" sz="1944" spc="-39" kern="0" dirty="0">
                <a:solidFill>
                  <a:srgbClr val="E0D6DE"/>
                </a:solidFill>
                <a:latin typeface="Inter" pitchFamily="34" charset="0"/>
                <a:ea typeface="Inter" pitchFamily="34" charset="-122"/>
                <a:cs typeface="Inter" pitchFamily="34" charset="-120"/>
              </a:rPr>
              <a:t>This query calculates the average IMDb rating for each movie category, allowing you to identify the genres with the highest-rated movies in the dataset.</a:t>
            </a:r>
            <a:endParaRPr lang="en-US" sz="1944" dirty="0"/>
          </a:p>
        </p:txBody>
      </p:sp>
      <p:sp>
        <p:nvSpPr>
          <p:cNvPr id="14" name="Shape 10"/>
          <p:cNvSpPr/>
          <p:nvPr/>
        </p:nvSpPr>
        <p:spPr>
          <a:xfrm>
            <a:off x="7623929" y="4545211"/>
            <a:ext cx="6150054" cy="1555432"/>
          </a:xfrm>
          <a:prstGeom prst="roundRect">
            <a:avLst>
              <a:gd name="adj" fmla="val 6667"/>
            </a:avLst>
          </a:prstGeom>
          <a:solidFill>
            <a:srgbClr val="1C113B"/>
          </a:solidFill>
          <a:ln/>
        </p:spPr>
      </p:sp>
      <p:sp>
        <p:nvSpPr>
          <p:cNvPr id="15" name="Shape 11"/>
          <p:cNvSpPr/>
          <p:nvPr/>
        </p:nvSpPr>
        <p:spPr>
          <a:xfrm>
            <a:off x="7611666" y="4545211"/>
            <a:ext cx="6174581" cy="1555432"/>
          </a:xfrm>
          <a:prstGeom prst="roundRect">
            <a:avLst>
              <a:gd name="adj" fmla="val 2381"/>
            </a:avLst>
          </a:prstGeom>
          <a:solidFill>
            <a:srgbClr val="1C113B"/>
          </a:solidFill>
          <a:ln/>
        </p:spPr>
      </p:sp>
      <p:sp>
        <p:nvSpPr>
          <p:cNvPr id="16" name="Text 12"/>
          <p:cNvSpPr/>
          <p:nvPr/>
        </p:nvSpPr>
        <p:spPr>
          <a:xfrm>
            <a:off x="7858482" y="4730353"/>
            <a:ext cx="5680948" cy="1185148"/>
          </a:xfrm>
          <a:prstGeom prst="rect">
            <a:avLst/>
          </a:prstGeom>
          <a:noFill/>
          <a:ln/>
        </p:spPr>
        <p:txBody>
          <a:bodyPr wrap="square" rtlCol="0" anchor="t"/>
          <a:lstStyle/>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  { "$match": { "Year": { "$gte": 2010 } } }</a:t>
            </a:r>
            <a:endParaRPr lang="en-US" sz="1944" dirty="0"/>
          </a:p>
          <a:p>
            <a:pPr indent="0" marL="0">
              <a:lnSpc>
                <a:spcPts val="3110"/>
              </a:lnSpc>
              <a:buNone/>
            </a:pPr>
            <a:r>
              <a:rPr lang="en-US" sz="1944" spc="-39" kern="0" dirty="0">
                <a:solidFill>
                  <a:srgbClr val="E0D6DE"/>
                </a:solidFill>
                <a:highlight>
                  <a:srgbClr val="1C113B"/>
                </a:highlight>
                <a:latin typeface="Consolas" pitchFamily="34" charset="0"/>
                <a:ea typeface="Consolas" pitchFamily="34" charset="-122"/>
                <a:cs typeface="Consolas" pitchFamily="34" charset="-120"/>
              </a:rPr>
              <a:t>]</a:t>
            </a:r>
            <a:endParaRPr lang="en-US" sz="1944"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2024-07-19T17:35:26Z</dcterms:created>
  <dcterms:modified xsi:type="dcterms:W3CDTF">2024-07-19T17:35:26Z</dcterms:modified>
</cp:coreProperties>
</file>